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 id="2147483750" r:id="rId2"/>
  </p:sldMasterIdLst>
  <p:sldIdLst>
    <p:sldId id="265" r:id="rId3"/>
    <p:sldId id="258" r:id="rId4"/>
    <p:sldId id="260" r:id="rId5"/>
    <p:sldId id="261" r:id="rId6"/>
    <p:sldId id="262" r:id="rId7"/>
    <p:sldId id="259"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1" d="100"/>
          <a:sy n="111" d="100"/>
        </p:scale>
        <p:origin x="45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jpeg>
</file>

<file path=ppt/media/image15.png>
</file>

<file path=ppt/media/image2.jpeg>
</file>

<file path=ppt/media/image3.png>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3/22/2021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3/22/2021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3/22/2021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3/22/2021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73081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3/22/2021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5049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3/22/2021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54385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3/22/2021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52925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3/22/2021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526497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3/22/2021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04595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3/22/2021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306202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3/22/2021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811443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3/22/2021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3/22/2021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24725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3/22/2021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3/22/2021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3/22/2021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3/22/2021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3/22/2021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3/22/2021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3/22/2021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3/22/2021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3/22/2021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7635350"/>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slideLayout" Target="../slideLayouts/slideLayout12.xml"/><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image" Target="../media/image2.jpe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gif"/><Relationship Id="rId1" Type="http://schemas.openxmlformats.org/officeDocument/2006/relationships/slideLayout" Target="../slideLayouts/slideLayout4.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4.xml"/><Relationship Id="rId5" Type="http://schemas.microsoft.com/office/2007/relationships/hdphoto" Target="../media/hdphoto5.wdp"/><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hdphoto" Target="../media/hdphoto1.wdp"/><Relationship Id="rId7"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hyperlink" Target="https://murmuring-bastion-13699.herokuapp.com/" TargetMode="External"/></Relationships>
</file>

<file path=ppt/slides/_rels/slide6.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hdphoto" Target="../media/hdphoto4.wdp"/><Relationship Id="rId13" Type="http://schemas.openxmlformats.org/officeDocument/2006/relationships/image" Target="../media/image9.png"/><Relationship Id="rId3" Type="http://schemas.openxmlformats.org/officeDocument/2006/relationships/hyperlink" Target="https://murmuring-bastion-13699.herokuapp.com/" TargetMode="External"/><Relationship Id="rId7" Type="http://schemas.openxmlformats.org/officeDocument/2006/relationships/image" Target="../media/image6.png"/><Relationship Id="rId12" Type="http://schemas.microsoft.com/office/2007/relationships/hdphoto" Target="../media/hdphoto3.wdp"/><Relationship Id="rId17" Type="http://schemas.microsoft.com/office/2007/relationships/hdphoto" Target="../media/hdphoto7.wdp"/><Relationship Id="rId2" Type="http://schemas.openxmlformats.org/officeDocument/2006/relationships/image" Target="../media/image14.jpeg"/><Relationship Id="rId16" Type="http://schemas.openxmlformats.org/officeDocument/2006/relationships/image" Target="../media/image15.png"/><Relationship Id="rId1" Type="http://schemas.openxmlformats.org/officeDocument/2006/relationships/slideLayout" Target="../slideLayouts/slideLayout2.xml"/><Relationship Id="rId6" Type="http://schemas.microsoft.com/office/2007/relationships/hdphoto" Target="../media/hdphoto6.wdp"/><Relationship Id="rId11" Type="http://schemas.openxmlformats.org/officeDocument/2006/relationships/image" Target="../media/image5.png"/><Relationship Id="rId5" Type="http://schemas.openxmlformats.org/officeDocument/2006/relationships/image" Target="../media/image13.png"/><Relationship Id="rId15" Type="http://schemas.microsoft.com/office/2007/relationships/hdphoto" Target="../media/hdphoto2.wdp"/><Relationship Id="rId10" Type="http://schemas.microsoft.com/office/2007/relationships/hdphoto" Target="../media/hdphoto5.wdp"/><Relationship Id="rId4" Type="http://schemas.openxmlformats.org/officeDocument/2006/relationships/hyperlink" Target="https://github.com/MissNG-Git/SourcE-commerce" TargetMode="External"/><Relationship Id="rId9" Type="http://schemas.openxmlformats.org/officeDocument/2006/relationships/image" Target="../media/image7.png"/><Relationship Id="rId1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5" name="Picture 4">
            <a:extLst>
              <a:ext uri="{FF2B5EF4-FFF2-40B4-BE49-F238E27FC236}">
                <a16:creationId xmlns:a16="http://schemas.microsoft.com/office/drawing/2014/main" id="{1FD526C9-A8C7-41E6-85BB-39F06C858A2B}"/>
              </a:ext>
              <a:ext uri="{C183D7F6-B498-43B3-948B-1728B52AA6E4}">
                <adec:decorative xmlns:adec="http://schemas.microsoft.com/office/drawing/2017/decorative" val="1"/>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Texturizer/>
                    </a14:imgEffect>
                  </a14:imgLayer>
                </a14:imgProps>
              </a:ex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0" name="Rectangle 29">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SourcE-commerce</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r>
              <a:rPr lang="en-US" sz="1600" dirty="0">
                <a:solidFill>
                  <a:schemeClr val="tx1">
                    <a:lumMod val="85000"/>
                    <a:lumOff val="15000"/>
                  </a:schemeClr>
                </a:solidFill>
              </a:rPr>
              <a:t>Presented to you by TEAM </a:t>
            </a:r>
            <a:r>
              <a:rPr lang="en-US" sz="1600" b="1" dirty="0">
                <a:solidFill>
                  <a:schemeClr val="tx1">
                    <a:lumMod val="85000"/>
                    <a:lumOff val="15000"/>
                  </a:schemeClr>
                </a:solidFill>
                <a:latin typeface="Permanent Marker" panose="02000000000000000000" pitchFamily="2" charset="0"/>
                <a:ea typeface="Permanent Marker" panose="02000000000000000000" pitchFamily="2" charset="0"/>
              </a:rPr>
              <a:t>Awesome-Sauce</a:t>
            </a:r>
          </a:p>
        </p:txBody>
      </p:sp>
      <p:cxnSp>
        <p:nvCxnSpPr>
          <p:cNvPr id="32" name="Straight Connector 31">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1" name="Picture 20" descr="A picture containing building, sitting, bench, side&#10;&#10;Description automatically generated">
            <a:extLst>
              <a:ext uri="{FF2B5EF4-FFF2-40B4-BE49-F238E27FC236}">
                <a16:creationId xmlns:a16="http://schemas.microsoft.com/office/drawing/2014/main" id="{5DF689FC-C29B-4F81-B705-D12AC59F8B94}"/>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1" y="1"/>
            <a:ext cx="4635315" cy="6857999"/>
          </a:xfrm>
          <a:prstGeom prst="rect">
            <a:avLst/>
          </a:prstGeom>
        </p:spPr>
      </p:pic>
      <p:sp>
        <p:nvSpPr>
          <p:cNvPr id="34" name="Rectangle 33">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3" name="Group 12">
            <a:extLst>
              <a:ext uri="{FF2B5EF4-FFF2-40B4-BE49-F238E27FC236}">
                <a16:creationId xmlns:a16="http://schemas.microsoft.com/office/drawing/2014/main" id="{588A7D94-0D75-4E08-9A82-92BAD2B6713A}"/>
              </a:ext>
            </a:extLst>
          </p:cNvPr>
          <p:cNvGrpSpPr/>
          <p:nvPr/>
        </p:nvGrpSpPr>
        <p:grpSpPr>
          <a:xfrm flipH="1">
            <a:off x="981062" y="2672567"/>
            <a:ext cx="3228183" cy="3228183"/>
            <a:chOff x="8701034" y="193626"/>
            <a:chExt cx="3063306" cy="3063306"/>
          </a:xfrm>
        </p:grpSpPr>
        <p:pic>
          <p:nvPicPr>
            <p:cNvPr id="14" name="Picture 2" descr="Hot Sauce Face Images, Stock Photos &amp; Vectors | Shutterstock">
              <a:extLst>
                <a:ext uri="{FF2B5EF4-FFF2-40B4-BE49-F238E27FC236}">
                  <a16:creationId xmlns:a16="http://schemas.microsoft.com/office/drawing/2014/main" id="{142A416B-AE7B-4ADD-A7D2-F0342D6AB25C}"/>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backgroundRemoval t="0" b="90000" l="12692" r="90000">
                          <a14:foregroundMark x1="35769" y1="66071" x2="35769" y2="66071"/>
                          <a14:foregroundMark x1="44231" y1="86071" x2="44231" y2="86071"/>
                          <a14:foregroundMark x1="56923" y1="86786" x2="56923" y2="86786"/>
                          <a14:foregroundMark x1="66154" y1="52143" x2="66154" y2="52143"/>
                        </a14:backgroundRemoval>
                      </a14:imgEffect>
                    </a14:imgLayer>
                  </a14:imgProps>
                </a:ext>
                <a:ext uri="{28A0092B-C50C-407E-A947-70E740481C1C}">
                  <a14:useLocalDpi xmlns:a14="http://schemas.microsoft.com/office/drawing/2010/main" val="0"/>
                </a:ext>
              </a:extLst>
            </a:blip>
            <a:srcRect l="348" t="-1604" r="-348" b="8746"/>
            <a:stretch/>
          </p:blipFill>
          <p:spPr bwMode="auto">
            <a:xfrm rot="411825">
              <a:off x="8701034" y="193626"/>
              <a:ext cx="3063306" cy="3063306"/>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Group 14">
              <a:extLst>
                <a:ext uri="{FF2B5EF4-FFF2-40B4-BE49-F238E27FC236}">
                  <a16:creationId xmlns:a16="http://schemas.microsoft.com/office/drawing/2014/main" id="{59654AC8-5E78-4A33-9FE6-3B5A5996A60B}"/>
                </a:ext>
              </a:extLst>
            </p:cNvPr>
            <p:cNvGrpSpPr/>
            <p:nvPr/>
          </p:nvGrpSpPr>
          <p:grpSpPr>
            <a:xfrm>
              <a:off x="9675268" y="1361606"/>
              <a:ext cx="834427" cy="1545257"/>
              <a:chOff x="9675268" y="1361606"/>
              <a:chExt cx="834427" cy="1545257"/>
            </a:xfrm>
          </p:grpSpPr>
          <p:sp>
            <p:nvSpPr>
              <p:cNvPr id="16" name="Title 1">
                <a:extLst>
                  <a:ext uri="{FF2B5EF4-FFF2-40B4-BE49-F238E27FC236}">
                    <a16:creationId xmlns:a16="http://schemas.microsoft.com/office/drawing/2014/main" id="{4A12E92E-A833-4EC0-BC41-7F5FB9A99A52}"/>
                  </a:ext>
                </a:extLst>
              </p:cNvPr>
              <p:cNvSpPr txBox="1">
                <a:spLocks/>
              </p:cNvSpPr>
              <p:nvPr/>
            </p:nvSpPr>
            <p:spPr>
              <a:xfrm rot="378589">
                <a:off x="9675268" y="2632423"/>
                <a:ext cx="834427"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dirty="0">
                    <a:solidFill>
                      <a:schemeClr val="tx1">
                        <a:lumMod val="75000"/>
                        <a:lumOff val="25000"/>
                      </a:schemeClr>
                    </a:solidFill>
                    <a:latin typeface="Comic Sans MS" panose="030F0702030302020204" pitchFamily="66" charset="0"/>
                  </a:rPr>
                  <a:t>e-Commerce</a:t>
                </a:r>
              </a:p>
            </p:txBody>
          </p:sp>
          <p:sp>
            <p:nvSpPr>
              <p:cNvPr id="17" name="Title 1">
                <a:extLst>
                  <a:ext uri="{FF2B5EF4-FFF2-40B4-BE49-F238E27FC236}">
                    <a16:creationId xmlns:a16="http://schemas.microsoft.com/office/drawing/2014/main" id="{F7B7D043-3246-41D3-9F63-12526E05E4B5}"/>
                  </a:ext>
                </a:extLst>
              </p:cNvPr>
              <p:cNvSpPr txBox="1">
                <a:spLocks/>
              </p:cNvSpPr>
              <p:nvPr/>
            </p:nvSpPr>
            <p:spPr>
              <a:xfrm rot="378589">
                <a:off x="10011727" y="1361606"/>
                <a:ext cx="473578"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b="1" dirty="0">
                    <a:solidFill>
                      <a:schemeClr val="bg1"/>
                    </a:solidFill>
                    <a:latin typeface="Comic Sans MS" panose="030F0702030302020204" pitchFamily="66" charset="0"/>
                  </a:rPr>
                  <a:t>HOT!</a:t>
                </a:r>
              </a:p>
            </p:txBody>
          </p:sp>
        </p:grpSp>
      </p:grpSp>
      <p:grpSp>
        <p:nvGrpSpPr>
          <p:cNvPr id="8" name="Group 7">
            <a:extLst>
              <a:ext uri="{FF2B5EF4-FFF2-40B4-BE49-F238E27FC236}">
                <a16:creationId xmlns:a16="http://schemas.microsoft.com/office/drawing/2014/main" id="{2969B2C7-57A2-4C70-BA74-22CF6A44797F}"/>
              </a:ext>
            </a:extLst>
          </p:cNvPr>
          <p:cNvGrpSpPr/>
          <p:nvPr/>
        </p:nvGrpSpPr>
        <p:grpSpPr>
          <a:xfrm>
            <a:off x="-41716" y="6331212"/>
            <a:ext cx="12227168" cy="584775"/>
            <a:chOff x="-41716" y="6331212"/>
            <a:chExt cx="12227168" cy="584775"/>
          </a:xfrm>
        </p:grpSpPr>
        <p:sp>
          <p:nvSpPr>
            <p:cNvPr id="12" name="TextBox 11">
              <a:extLst>
                <a:ext uri="{FF2B5EF4-FFF2-40B4-BE49-F238E27FC236}">
                  <a16:creationId xmlns:a16="http://schemas.microsoft.com/office/drawing/2014/main" id="{A89E6DD0-9A6E-448F-89AC-F9C8FF3E4E82}"/>
                </a:ext>
              </a:extLst>
            </p:cNvPr>
            <p:cNvSpPr txBox="1"/>
            <p:nvPr/>
          </p:nvSpPr>
          <p:spPr>
            <a:xfrm>
              <a:off x="-3273" y="6399825"/>
              <a:ext cx="12188725" cy="266611"/>
            </a:xfrm>
            <a:prstGeom prst="rect">
              <a:avLst/>
            </a:prstGeom>
            <a:noFill/>
          </p:spPr>
          <p:txBody>
            <a:bodyPr wrap="square">
              <a:spAutoFit/>
            </a:bodyPr>
            <a:lstStyle/>
            <a:p>
              <a:pPr marL="0" marR="0" lvl="0" indent="0" algn="ctr" defTabSz="914400" rtl="0" eaLnBrk="1" fontAlgn="auto" latinLnBrk="0" hangingPunct="1">
                <a:lnSpc>
                  <a:spcPct val="110000"/>
                </a:lnSpc>
                <a:spcBef>
                  <a:spcPts val="1200"/>
                </a:spcBef>
                <a:spcAft>
                  <a:spcPts val="200"/>
                </a:spcAft>
                <a:buClr>
                  <a:srgbClr val="9BA8B7"/>
                </a:buClr>
                <a:buSzPct val="100000"/>
                <a:buFont typeface="Calibri" panose="020F0502020204030204" pitchFamily="34" charset="0"/>
                <a:buNone/>
                <a:tabLst/>
                <a:defRPr/>
              </a:pP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Jessie Ng	</a:t>
              </a:r>
              <a:r>
                <a:rPr kumimoji="0" lang="en-US" sz="1100" b="0" i="0"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	</a:t>
              </a: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Fraser Clarke	</a:t>
              </a:r>
              <a:r>
                <a:rPr kumimoji="0" lang="en-US" sz="1100" b="0" i="0"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a:t>
              </a:r>
              <a:r>
                <a:rPr lang="en-US" sz="1100" i="1" cap="all" spc="200" dirty="0">
                  <a:solidFill>
                    <a:schemeClr val="tx1">
                      <a:lumMod val="85000"/>
                    </a:schemeClr>
                  </a:solidFill>
                  <a:latin typeface="Gabriola" panose="04040605051002020D02" pitchFamily="82" charset="0"/>
                </a:rPr>
                <a:t>	</a:t>
              </a: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Mushtaq Safie	</a:t>
              </a:r>
              <a:r>
                <a:rPr kumimoji="0" lang="en-US" sz="1100" b="0" i="0"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	</a:t>
              </a:r>
              <a:r>
                <a:rPr kumimoji="0" lang="en-US" sz="1100" b="0" i="1" u="none" strike="noStrike" kern="1200" cap="all" spc="200" normalizeH="0" baseline="0" noProof="0" dirty="0">
                  <a:ln>
                    <a:noFill/>
                  </a:ln>
                  <a:solidFill>
                    <a:schemeClr val="tx1">
                      <a:lumMod val="85000"/>
                    </a:schemeClr>
                  </a:solidFill>
                  <a:effectLst/>
                  <a:uLnTx/>
                  <a:uFillTx/>
                  <a:latin typeface="Gabriola" panose="04040605051002020D02" pitchFamily="82" charset="0"/>
                  <a:ea typeface="+mn-ea"/>
                  <a:cs typeface="+mn-cs"/>
                </a:rPr>
                <a:t>Fatima Fakih</a:t>
              </a:r>
              <a:endParaRPr kumimoji="0" lang="en-US" sz="700" b="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endParaRPr>
            </a:p>
          </p:txBody>
        </p:sp>
        <p:sp>
          <p:nvSpPr>
            <p:cNvPr id="19" name="TextBox 18">
              <a:extLst>
                <a:ext uri="{FF2B5EF4-FFF2-40B4-BE49-F238E27FC236}">
                  <a16:creationId xmlns:a16="http://schemas.microsoft.com/office/drawing/2014/main" id="{204B8C72-12CE-42DA-8BE1-104A085266A8}"/>
                </a:ext>
              </a:extLst>
            </p:cNvPr>
            <p:cNvSpPr txBox="1"/>
            <p:nvPr/>
          </p:nvSpPr>
          <p:spPr>
            <a:xfrm>
              <a:off x="-41716" y="6331212"/>
              <a:ext cx="12182179" cy="584775"/>
            </a:xfrm>
            <a:prstGeom prst="rect">
              <a:avLst/>
            </a:prstGeom>
            <a:noFill/>
          </p:spPr>
          <p:txBody>
            <a:bodyPr wrap="square">
              <a:spAutoFit/>
            </a:bodyPr>
            <a:lstStyle/>
            <a:p>
              <a:pPr algn="ctr"/>
              <a:r>
                <a:rPr kumimoji="0" lang="en-US" sz="800" b="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rPr>
                <a:t>  (Soy Sauce)	</a:t>
              </a:r>
              <a:r>
                <a:rPr kumimoji="0" lang="en-US" sz="80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rPr>
                <a:t>| </a:t>
              </a:r>
              <a:r>
                <a:rPr lang="en-US" sz="3200" cap="all" spc="200" dirty="0">
                  <a:solidFill>
                    <a:srgbClr val="FFFFFF">
                      <a:lumMod val="85000"/>
                    </a:srgbClr>
                  </a:solidFill>
                  <a:latin typeface="Gabriola" panose="04040605051002020D02" pitchFamily="82" charset="0"/>
                </a:rPr>
                <a:t>	 </a:t>
              </a:r>
              <a:r>
                <a:rPr kumimoji="0" lang="en-US" sz="800" b="0" i="0" u="none" strike="noStrike" kern="1200" cap="none" spc="0" normalizeH="0" baseline="0" noProof="0" dirty="0">
                  <a:ln>
                    <a:noFill/>
                  </a:ln>
                  <a:solidFill>
                    <a:schemeClr val="tx1">
                      <a:lumMod val="85000"/>
                    </a:schemeClr>
                  </a:solidFill>
                  <a:effectLst/>
                  <a:uLnTx/>
                  <a:uFillTx/>
                  <a:latin typeface="Comic Sans MS" panose="030F0702030302020204" pitchFamily="66" charset="0"/>
                  <a:ea typeface="+mn-ea"/>
                  <a:cs typeface="+mn-cs"/>
                </a:rPr>
                <a:t>(Hollandaise Sauce)	|	           (BBQ Sauce)	|	     (Tamacco Sauce)</a:t>
              </a:r>
              <a:endParaRPr lang="en-AU" dirty="0"/>
            </a:p>
          </p:txBody>
        </p:sp>
      </p:grpSp>
    </p:spTree>
    <p:extLst>
      <p:ext uri="{BB962C8B-B14F-4D97-AF65-F5344CB8AC3E}">
        <p14:creationId xmlns:p14="http://schemas.microsoft.com/office/powerpoint/2010/main" val="35503387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600" i="1" dirty="0">
                <a:solidFill>
                  <a:srgbClr val="FFFFFF"/>
                </a:solidFill>
              </a:rPr>
              <a:t>“It’s one small step for the internet, one giant leap for e-commerce.”</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Elevator Pitch</a:t>
            </a:r>
          </a:p>
        </p:txBody>
      </p:sp>
    </p:spTree>
    <p:extLst>
      <p:ext uri="{BB962C8B-B14F-4D97-AF65-F5344CB8AC3E}">
        <p14:creationId xmlns:p14="http://schemas.microsoft.com/office/powerpoint/2010/main" val="19171460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E8983-C8B3-48AD-925A-FAE5AA44274B}"/>
              </a:ext>
            </a:extLst>
          </p:cNvPr>
          <p:cNvSpPr>
            <a:spLocks noGrp="1"/>
          </p:cNvSpPr>
          <p:nvPr>
            <p:ph type="title"/>
          </p:nvPr>
        </p:nvSpPr>
        <p:spPr/>
        <p:txBody>
          <a:bodyPr/>
          <a:lstStyle/>
          <a:p>
            <a:r>
              <a:rPr lang="en-US" dirty="0"/>
              <a:t>Concept</a:t>
            </a:r>
            <a:endParaRPr lang="en-AU" dirty="0"/>
          </a:p>
        </p:txBody>
      </p:sp>
      <p:sp>
        <p:nvSpPr>
          <p:cNvPr id="3" name="Content Placeholder 2">
            <a:extLst>
              <a:ext uri="{FF2B5EF4-FFF2-40B4-BE49-F238E27FC236}">
                <a16:creationId xmlns:a16="http://schemas.microsoft.com/office/drawing/2014/main" id="{D44C5140-92FD-464C-9526-71E4C833E966}"/>
              </a:ext>
            </a:extLst>
          </p:cNvPr>
          <p:cNvSpPr>
            <a:spLocks noGrp="1"/>
          </p:cNvSpPr>
          <p:nvPr>
            <p:ph sz="half" idx="1"/>
          </p:nvPr>
        </p:nvSpPr>
        <p:spPr>
          <a:xfrm>
            <a:off x="1097280" y="2120901"/>
            <a:ext cx="4639736" cy="1873130"/>
          </a:xfrm>
        </p:spPr>
        <p:txBody>
          <a:bodyPr>
            <a:normAutofit fontScale="85000" lnSpcReduction="20000"/>
          </a:bodyPr>
          <a:lstStyle/>
          <a:p>
            <a:r>
              <a:rPr lang="en-US" b="1" dirty="0"/>
              <a:t>DESCRIPTION</a:t>
            </a:r>
          </a:p>
          <a:p>
            <a:r>
              <a:rPr lang="en-AU" dirty="0">
                <a:effectLst/>
                <a:ea typeface="Calibri" panose="020F0502020204030204" pitchFamily="34" charset="0"/>
                <a:cs typeface="Times New Roman" panose="02020603050405020304" pitchFamily="18" charset="0"/>
              </a:rPr>
              <a:t>     An inventory &amp; sales tracker for businesses, coupled with a simple, </a:t>
            </a:r>
            <a:r>
              <a:rPr lang="en-AU" dirty="0">
                <a:ea typeface="Calibri" panose="020F0502020204030204" pitchFamily="34" charset="0"/>
                <a:cs typeface="Times New Roman" panose="02020603050405020304" pitchFamily="18" charset="0"/>
              </a:rPr>
              <a:t>clean </a:t>
            </a:r>
            <a:r>
              <a:rPr lang="en-AU" dirty="0">
                <a:effectLst/>
                <a:ea typeface="Calibri" panose="020F0502020204030204" pitchFamily="34" charset="0"/>
                <a:cs typeface="Times New Roman" panose="02020603050405020304" pitchFamily="18" charset="0"/>
              </a:rPr>
              <a:t>storefront for customers!</a:t>
            </a:r>
            <a:endParaRPr lang="en-AU" sz="2100" dirty="0"/>
          </a:p>
        </p:txBody>
      </p:sp>
      <p:sp>
        <p:nvSpPr>
          <p:cNvPr id="4" name="Content Placeholder 3">
            <a:extLst>
              <a:ext uri="{FF2B5EF4-FFF2-40B4-BE49-F238E27FC236}">
                <a16:creationId xmlns:a16="http://schemas.microsoft.com/office/drawing/2014/main" id="{45DB27CB-3BA7-47CD-9EAB-852A0D1F4BBC}"/>
              </a:ext>
            </a:extLst>
          </p:cNvPr>
          <p:cNvSpPr>
            <a:spLocks noGrp="1"/>
          </p:cNvSpPr>
          <p:nvPr>
            <p:ph sz="half" idx="2"/>
          </p:nvPr>
        </p:nvSpPr>
        <p:spPr>
          <a:xfrm>
            <a:off x="1097280" y="3429000"/>
            <a:ext cx="4639736" cy="2440094"/>
          </a:xfrm>
        </p:spPr>
        <p:txBody>
          <a:bodyPr>
            <a:normAutofit fontScale="85000" lnSpcReduction="20000"/>
          </a:bodyPr>
          <a:lstStyle/>
          <a:p>
            <a:r>
              <a:rPr lang="en-US" b="1" dirty="0"/>
              <a:t>MOTIVATION FOR DEVELOPMENT</a:t>
            </a:r>
          </a:p>
          <a:p>
            <a:r>
              <a:rPr lang="en-US" dirty="0"/>
              <a:t>     With e-commerce growing in popularity, especially in the wake of Covid, it is now more important than ever for businesses to be able to accurately track their business performance and inventory when customers shop their products.</a:t>
            </a:r>
            <a:endParaRPr lang="en-AU" dirty="0"/>
          </a:p>
          <a:p>
            <a:r>
              <a:rPr lang="en-AU" dirty="0"/>
              <a:t>     Customers get a user-friendly e-Storefront and businesses get an intuitive application by having both elements within the same platform.</a:t>
            </a:r>
            <a:endParaRPr lang="en-US" dirty="0"/>
          </a:p>
        </p:txBody>
      </p:sp>
      <p:sp>
        <p:nvSpPr>
          <p:cNvPr id="5" name="Content Placeholder 2">
            <a:extLst>
              <a:ext uri="{FF2B5EF4-FFF2-40B4-BE49-F238E27FC236}">
                <a16:creationId xmlns:a16="http://schemas.microsoft.com/office/drawing/2014/main" id="{570FEC62-B9D3-4D0B-9AF8-1F5A4F21C3AA}"/>
              </a:ext>
            </a:extLst>
          </p:cNvPr>
          <p:cNvSpPr txBox="1">
            <a:spLocks/>
          </p:cNvSpPr>
          <p:nvPr/>
        </p:nvSpPr>
        <p:spPr>
          <a:xfrm>
            <a:off x="6454984" y="2118968"/>
            <a:ext cx="4639736" cy="3750126"/>
          </a:xfrm>
          <a:prstGeom prst="rect">
            <a:avLst/>
          </a:prstGeom>
        </p:spPr>
        <p:txBody>
          <a:bodyPr vert="horz" lIns="0" tIns="45720" rIns="0" bIns="45720" rtlCol="0">
            <a:normAutofit lnSpcReduction="1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b="1" dirty="0"/>
              <a:t>USER STORY </a:t>
            </a:r>
            <a:r>
              <a:rPr lang="en-US" sz="1400" i="1" dirty="0"/>
              <a:t>(two-fold)</a:t>
            </a:r>
          </a:p>
          <a:p>
            <a:pPr>
              <a:buFont typeface="Wingdings" panose="05000000000000000000" pitchFamily="2" charset="2"/>
              <a:buChar char="Ø"/>
            </a:pPr>
            <a:r>
              <a:rPr lang="en-US" dirty="0"/>
              <a:t> AS A Business Owner…</a:t>
            </a:r>
            <a:br>
              <a:rPr lang="en-US" dirty="0"/>
            </a:br>
            <a:r>
              <a:rPr lang="en-US" dirty="0"/>
              <a:t>	I want to be able to track my 	inventory &amp; sales performance so 	that I can better manage different 	aspects of my business based on 	items ordered in my ‘storefront’.</a:t>
            </a:r>
          </a:p>
          <a:p>
            <a:pPr>
              <a:buFont typeface="Wingdings" panose="05000000000000000000" pitchFamily="2" charset="2"/>
              <a:buChar char="Ø"/>
            </a:pPr>
            <a:r>
              <a:rPr lang="en-US" dirty="0"/>
              <a:t> AS AN Online Shopper…</a:t>
            </a:r>
            <a:br>
              <a:rPr lang="en-US" dirty="0"/>
            </a:br>
            <a:r>
              <a:rPr lang="en-US" dirty="0"/>
              <a:t>	I want to be able to see product 	information (i.e. name &amp; price) so 	that I can shop for items I want.</a:t>
            </a:r>
          </a:p>
        </p:txBody>
      </p:sp>
      <p:pic>
        <p:nvPicPr>
          <p:cNvPr id="7" name="Picture 4" descr="Bart Simpson Homer GIF - Find &amp; Share on GIPHY">
            <a:extLst>
              <a:ext uri="{FF2B5EF4-FFF2-40B4-BE49-F238E27FC236}">
                <a16:creationId xmlns:a16="http://schemas.microsoft.com/office/drawing/2014/main" id="{3679FCF2-B0B3-4C3A-A983-F1108F41AF38}"/>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619465" y="16690"/>
            <a:ext cx="2536215" cy="194443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8" name="Picture 6" descr="Hot Sauce | A Tut and Groan Single Panel Comic | Wordplay Comic">
            <a:extLst>
              <a:ext uri="{FF2B5EF4-FFF2-40B4-BE49-F238E27FC236}">
                <a16:creationId xmlns:a16="http://schemas.microsoft.com/office/drawing/2014/main" id="{07DCF29C-87A0-47D0-AEC0-FEAA688A7011}"/>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1625" b="97000" l="26250" r="50000">
                        <a14:foregroundMark x1="38984" y1="43250" x2="38984" y2="43250"/>
                        <a14:foregroundMark x1="40781" y1="42625" x2="40781" y2="42625"/>
                        <a14:foregroundMark x1="40156" y1="45250" x2="40156" y2="45250"/>
                        <a14:foregroundMark x1="39219" y1="56000" x2="39219" y2="56000"/>
                        <a14:foregroundMark x1="40859" y1="56000" x2="40859" y2="56000"/>
                        <a14:foregroundMark x1="42656" y1="56875" x2="42656" y2="56875"/>
                        <a14:foregroundMark x1="40859" y1="62250" x2="40859" y2="62250"/>
                        <a14:foregroundMark x1="38438" y1="19375" x2="36563" y2="52125"/>
                        <a14:foregroundMark x1="37422" y1="51875" x2="35859" y2="67000"/>
                        <a14:foregroundMark x1="41719" y1="47625" x2="41563" y2="70375"/>
                        <a14:backgroundMark x1="40859" y1="79000" x2="40859" y2="79000"/>
                        <a14:backgroundMark x1="41719" y1="87250" x2="41719" y2="87250"/>
                        <a14:backgroundMark x1="41406" y1="82250" x2="41406" y2="82250"/>
                        <a14:backgroundMark x1="40781" y1="57000" x2="40781" y2="57000"/>
                      </a14:backgroundRemoval>
                    </a14:imgEffect>
                  </a14:imgLayer>
                </a14:imgProps>
              </a:ext>
              <a:ext uri="{28A0092B-C50C-407E-A947-70E740481C1C}">
                <a14:useLocalDpi xmlns:a14="http://schemas.microsoft.com/office/drawing/2010/main" val="0"/>
              </a:ext>
            </a:extLst>
          </a:blip>
          <a:srcRect l="25364" t="13694" r="49064" b="2833"/>
          <a:stretch/>
        </p:blipFill>
        <p:spPr bwMode="auto">
          <a:xfrm rot="670343" flipH="1">
            <a:off x="10964829" y="3482437"/>
            <a:ext cx="1502464" cy="3065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939972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74364-D020-456F-A928-C890A125057C}"/>
              </a:ext>
            </a:extLst>
          </p:cNvPr>
          <p:cNvSpPr>
            <a:spLocks noGrp="1"/>
          </p:cNvSpPr>
          <p:nvPr>
            <p:ph type="title"/>
          </p:nvPr>
        </p:nvSpPr>
        <p:spPr/>
        <p:txBody>
          <a:bodyPr/>
          <a:lstStyle/>
          <a:p>
            <a:r>
              <a:rPr lang="en-US" dirty="0"/>
              <a:t>Process</a:t>
            </a:r>
            <a:endParaRPr lang="en-AU" dirty="0"/>
          </a:p>
        </p:txBody>
      </p:sp>
      <p:sp>
        <p:nvSpPr>
          <p:cNvPr id="3" name="Content Placeholder 2">
            <a:extLst>
              <a:ext uri="{FF2B5EF4-FFF2-40B4-BE49-F238E27FC236}">
                <a16:creationId xmlns:a16="http://schemas.microsoft.com/office/drawing/2014/main" id="{90B01272-2E85-4118-AE27-776351E22567}"/>
              </a:ext>
            </a:extLst>
          </p:cNvPr>
          <p:cNvSpPr>
            <a:spLocks noGrp="1"/>
          </p:cNvSpPr>
          <p:nvPr>
            <p:ph sz="half" idx="1"/>
          </p:nvPr>
        </p:nvSpPr>
        <p:spPr>
          <a:xfrm>
            <a:off x="1097280" y="2120900"/>
            <a:ext cx="5418664" cy="4246221"/>
          </a:xfrm>
        </p:spPr>
        <p:txBody>
          <a:bodyPr numCol="2">
            <a:normAutofit fontScale="62500" lnSpcReduction="20000"/>
          </a:bodyPr>
          <a:lstStyle/>
          <a:p>
            <a:pPr marL="457200" indent="-457200">
              <a:buFont typeface="+mj-lt"/>
              <a:buAutoNum type="arabicPeriod"/>
            </a:pPr>
            <a:r>
              <a:rPr lang="en-US" sz="2700" dirty="0"/>
              <a:t>Technologies Used:</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HTML, CSS, JavaScript</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Bootstrap CSS</a:t>
            </a:r>
            <a:r>
              <a:rPr lang="en-AU" sz="2100" dirty="0">
                <a:latin typeface="Calibri" panose="020F0502020204030204" pitchFamily="34" charset="0"/>
                <a:ea typeface="Calibri" panose="020F0502020204030204" pitchFamily="34" charset="0"/>
                <a:cs typeface="Times New Roman" panose="02020603050405020304" pitchFamily="18" charset="0"/>
              </a:rPr>
              <a:t> &amp; </a:t>
            </a:r>
            <a:r>
              <a:rPr lang="en-AU" sz="2100" dirty="0">
                <a:effectLst/>
                <a:latin typeface="Calibri" panose="020F0502020204030204" pitchFamily="34" charset="0"/>
                <a:ea typeface="Calibri" panose="020F0502020204030204" pitchFamily="34" charset="0"/>
                <a:cs typeface="Times New Roman" panose="02020603050405020304" pitchFamily="18" charset="0"/>
              </a:rPr>
              <a:t>FontAwesome</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Node Environment</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Express.js Framework</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MySQL Database</a:t>
            </a: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Sequelize ORM</a:t>
            </a:r>
          </a:p>
          <a:p>
            <a:pPr marL="742950" lvl="1" indent="-285750">
              <a:lnSpc>
                <a:spcPct val="150000"/>
              </a:lnSpc>
              <a:buFont typeface="Courier New" panose="02070309020205020404" pitchFamily="49" charset="0"/>
              <a:buChar char="o"/>
            </a:pPr>
            <a:r>
              <a:rPr lang="en-AU" sz="2100" dirty="0">
                <a:latin typeface="Calibri" panose="020F0502020204030204" pitchFamily="34" charset="0"/>
                <a:ea typeface="Calibri" panose="020F0502020204030204" pitchFamily="34" charset="0"/>
                <a:cs typeface="Times New Roman" panose="02020603050405020304" pitchFamily="18" charset="0"/>
              </a:rPr>
              <a:t>Handlebars.js</a:t>
            </a:r>
            <a:endParaRPr lang="en-AU" sz="2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50000"/>
              </a:lnSpc>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Heroku Platform</a:t>
            </a:r>
          </a:p>
          <a:p>
            <a:pPr marL="742950" lvl="1" indent="-285750">
              <a:lnSpc>
                <a:spcPct val="150000"/>
              </a:lnSpc>
              <a:spcAft>
                <a:spcPts val="800"/>
              </a:spcAft>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Highcharts library</a:t>
            </a:r>
          </a:p>
          <a:p>
            <a:pPr marL="742950" lvl="1" indent="-285750">
              <a:lnSpc>
                <a:spcPct val="150000"/>
              </a:lnSpc>
              <a:spcAft>
                <a:spcPts val="800"/>
              </a:spcAft>
              <a:buFont typeface="Courier New" panose="02070309020205020404" pitchFamily="49" charset="0"/>
              <a:buChar char="o"/>
            </a:pPr>
            <a:r>
              <a:rPr lang="en-AU" sz="2100" dirty="0">
                <a:effectLst/>
                <a:latin typeface="Calibri" panose="020F0502020204030204" pitchFamily="34" charset="0"/>
                <a:ea typeface="Calibri" panose="020F0502020204030204" pitchFamily="34" charset="0"/>
                <a:cs typeface="Times New Roman" panose="02020603050405020304" pitchFamily="18" charset="0"/>
              </a:rPr>
              <a:t>Crypto &amp; Cookie Parser package</a:t>
            </a:r>
          </a:p>
          <a:p>
            <a:pPr marL="457200" indent="-457200">
              <a:spcAft>
                <a:spcPts val="200"/>
              </a:spcAft>
              <a:buClr>
                <a:schemeClr val="accent1"/>
              </a:buClr>
              <a:buFont typeface="+mj-lt"/>
              <a:buAutoNum type="arabicPeriod" startAt="2"/>
            </a:pPr>
            <a:r>
              <a:rPr lang="en-US" sz="2900" dirty="0">
                <a:solidFill>
                  <a:schemeClr val="tx1">
                    <a:lumMod val="75000"/>
                    <a:lumOff val="25000"/>
                  </a:schemeClr>
                </a:solidFill>
              </a:rPr>
              <a:t>Challenges:</a:t>
            </a:r>
          </a:p>
          <a:p>
            <a:pPr marL="749808" lvl="1" indent="-457200">
              <a:buFont typeface="Wingdings" panose="05000000000000000000" pitchFamily="2" charset="2"/>
              <a:buChar char="§"/>
            </a:pPr>
            <a:r>
              <a:rPr lang="en-US" sz="2200" dirty="0">
                <a:solidFill>
                  <a:schemeClr val="tx1">
                    <a:lumMod val="75000"/>
                    <a:lumOff val="25000"/>
                  </a:schemeClr>
                </a:solidFill>
              </a:rPr>
              <a:t>Travis</a:t>
            </a:r>
          </a:p>
          <a:p>
            <a:pPr marL="749808" lvl="1" indent="-457200">
              <a:buFont typeface="Wingdings" panose="05000000000000000000" pitchFamily="2" charset="2"/>
              <a:buChar char="§"/>
            </a:pPr>
            <a:r>
              <a:rPr lang="en-US" sz="2200" dirty="0">
                <a:solidFill>
                  <a:schemeClr val="tx1">
                    <a:lumMod val="75000"/>
                    <a:lumOff val="25000"/>
                  </a:schemeClr>
                </a:solidFill>
              </a:rPr>
              <a:t>Authentication</a:t>
            </a:r>
          </a:p>
          <a:p>
            <a:pPr marL="749808" lvl="1" indent="-457200">
              <a:buFont typeface="Wingdings" panose="05000000000000000000" pitchFamily="2" charset="2"/>
              <a:buChar char="§"/>
            </a:pPr>
            <a:r>
              <a:rPr lang="en-US" sz="2200" dirty="0"/>
              <a:t>Handlebars helper expressions</a:t>
            </a:r>
            <a:endParaRPr lang="en-US" sz="2200" dirty="0">
              <a:solidFill>
                <a:schemeClr val="tx1">
                  <a:lumMod val="75000"/>
                  <a:lumOff val="25000"/>
                </a:schemeClr>
              </a:solidFill>
            </a:endParaRPr>
          </a:p>
          <a:p>
            <a:pPr marL="749808" lvl="1" indent="-457200">
              <a:buFont typeface="Wingdings" panose="05000000000000000000" pitchFamily="2" charset="2"/>
              <a:buChar char="§"/>
            </a:pPr>
            <a:r>
              <a:rPr lang="en-US" sz="2200" dirty="0">
                <a:solidFill>
                  <a:schemeClr val="tx1">
                    <a:lumMod val="75000"/>
                    <a:lumOff val="25000"/>
                  </a:schemeClr>
                </a:solidFill>
              </a:rPr>
              <a:t>Get / Post Requests</a:t>
            </a:r>
          </a:p>
          <a:p>
            <a:pPr marL="457200" indent="-457200">
              <a:spcAft>
                <a:spcPts val="200"/>
              </a:spcAft>
              <a:buClr>
                <a:schemeClr val="accent1"/>
              </a:buClr>
              <a:buFont typeface="+mj-lt"/>
              <a:buAutoNum type="arabicPeriod" startAt="2"/>
            </a:pPr>
            <a:r>
              <a:rPr lang="en-US" sz="2900" dirty="0">
                <a:solidFill>
                  <a:schemeClr val="tx1">
                    <a:lumMod val="75000"/>
                    <a:lumOff val="25000"/>
                  </a:schemeClr>
                </a:solidFill>
              </a:rPr>
              <a:t>Successes:</a:t>
            </a:r>
          </a:p>
          <a:p>
            <a:pPr marL="749808" lvl="1" indent="-457200">
              <a:buFont typeface="Wingdings" panose="05000000000000000000" pitchFamily="2" charset="2"/>
              <a:buChar char="§"/>
            </a:pPr>
            <a:r>
              <a:rPr lang="en-US" sz="2200" dirty="0">
                <a:solidFill>
                  <a:schemeClr val="tx1">
                    <a:lumMod val="75000"/>
                    <a:lumOff val="25000"/>
                  </a:schemeClr>
                </a:solidFill>
              </a:rPr>
              <a:t>PROJECT FINISH! </a:t>
            </a:r>
            <a:r>
              <a:rPr lang="en-AU" sz="2400" b="0" i="0" dirty="0">
                <a:solidFill>
                  <a:srgbClr val="202124"/>
                </a:solidFill>
                <a:effectLst/>
                <a:latin typeface="arial" panose="020B0604020202020204" pitchFamily="34" charset="0"/>
              </a:rPr>
              <a:t>🎉</a:t>
            </a:r>
            <a:endParaRPr lang="en-US" sz="2200" dirty="0">
              <a:solidFill>
                <a:schemeClr val="tx1">
                  <a:lumMod val="75000"/>
                  <a:lumOff val="25000"/>
                </a:schemeClr>
              </a:solidFill>
            </a:endParaRPr>
          </a:p>
          <a:p>
            <a:pPr marL="749808" lvl="1" indent="-457200">
              <a:buFont typeface="Wingdings" panose="05000000000000000000" pitchFamily="2" charset="2"/>
              <a:buChar char="§"/>
            </a:pPr>
            <a:r>
              <a:rPr lang="en-US" sz="2200" dirty="0"/>
              <a:t>Incorporate Highcharts</a:t>
            </a:r>
            <a:endParaRPr lang="en-US" sz="2200" dirty="0">
              <a:solidFill>
                <a:schemeClr val="tx1">
                  <a:lumMod val="75000"/>
                  <a:lumOff val="25000"/>
                </a:schemeClr>
              </a:solidFill>
            </a:endParaRPr>
          </a:p>
          <a:p>
            <a:pPr marL="749808" lvl="1" indent="-457200">
              <a:buFont typeface="Wingdings" panose="05000000000000000000" pitchFamily="2" charset="2"/>
              <a:buChar char="§"/>
            </a:pPr>
            <a:r>
              <a:rPr lang="en-US" sz="2200" dirty="0">
                <a:solidFill>
                  <a:schemeClr val="tx1">
                    <a:lumMod val="75000"/>
                    <a:lumOff val="25000"/>
                  </a:schemeClr>
                </a:solidFill>
              </a:rPr>
              <a:t>Handlebars implementation</a:t>
            </a:r>
          </a:p>
          <a:p>
            <a:pPr marL="749808" lvl="1" indent="-457200">
              <a:buFont typeface="Wingdings" panose="05000000000000000000" pitchFamily="2" charset="2"/>
              <a:buChar char="§"/>
            </a:pPr>
            <a:r>
              <a:rPr lang="en-US" sz="2200" dirty="0">
                <a:solidFill>
                  <a:schemeClr val="tx1">
                    <a:lumMod val="75000"/>
                    <a:lumOff val="25000"/>
                  </a:schemeClr>
                </a:solidFill>
              </a:rPr>
              <a:t>Integration between pages despite different client types</a:t>
            </a:r>
          </a:p>
        </p:txBody>
      </p:sp>
      <p:sp>
        <p:nvSpPr>
          <p:cNvPr id="4" name="Content Placeholder 3">
            <a:extLst>
              <a:ext uri="{FF2B5EF4-FFF2-40B4-BE49-F238E27FC236}">
                <a16:creationId xmlns:a16="http://schemas.microsoft.com/office/drawing/2014/main" id="{C298A91B-A168-4592-9AF1-02EB0F1159C1}"/>
              </a:ext>
            </a:extLst>
          </p:cNvPr>
          <p:cNvSpPr>
            <a:spLocks noGrp="1"/>
          </p:cNvSpPr>
          <p:nvPr>
            <p:ph sz="half" idx="2"/>
          </p:nvPr>
        </p:nvSpPr>
        <p:spPr>
          <a:xfrm>
            <a:off x="6515943" y="2120899"/>
            <a:ext cx="4983067" cy="4070221"/>
          </a:xfrm>
        </p:spPr>
        <p:txBody>
          <a:bodyPr>
            <a:normAutofit fontScale="85000" lnSpcReduction="20000"/>
          </a:bodyPr>
          <a:lstStyle/>
          <a:p>
            <a:pPr marL="457200" indent="-457200">
              <a:spcAft>
                <a:spcPts val="300"/>
              </a:spcAft>
              <a:buFont typeface="+mj-lt"/>
              <a:buAutoNum type="arabicPeriod" startAt="4"/>
            </a:pPr>
            <a:r>
              <a:rPr lang="en-US" sz="2000" dirty="0"/>
              <a:t>Breakdown of tasks &amp; roles:</a:t>
            </a:r>
          </a:p>
          <a:p>
            <a:pPr marL="749808" lvl="1" indent="-457200">
              <a:buFont typeface="Wingdings" panose="05000000000000000000" pitchFamily="2" charset="2"/>
              <a:buChar char="Ø"/>
            </a:pPr>
            <a:r>
              <a:rPr lang="en-US" sz="1800" dirty="0"/>
              <a:t>JESSIE (Front-end)…</a:t>
            </a:r>
          </a:p>
          <a:p>
            <a:pPr marL="932688" lvl="2" indent="-457200">
              <a:buFont typeface="Wingdings" panose="05000000000000000000" pitchFamily="2" charset="2"/>
              <a:buChar char="v"/>
            </a:pPr>
            <a:r>
              <a:rPr lang="en-US" sz="1500" dirty="0"/>
              <a:t>Project Manager &amp; Repo Setup</a:t>
            </a:r>
          </a:p>
          <a:p>
            <a:pPr marL="932688" lvl="2" indent="-457200">
              <a:buFont typeface="Wingdings" panose="05000000000000000000" pitchFamily="2" charset="2"/>
              <a:buChar char="v"/>
            </a:pPr>
            <a:r>
              <a:rPr lang="en-US" sz="1500" dirty="0"/>
              <a:t>HTML via handlebars, CSS &amp; JavaScript w/Highcharts</a:t>
            </a:r>
            <a:br>
              <a:rPr lang="en-US" dirty="0"/>
            </a:br>
            <a:endParaRPr lang="en-US" dirty="0"/>
          </a:p>
          <a:p>
            <a:pPr marL="749808" lvl="1" indent="-457200">
              <a:buFont typeface="Wingdings" panose="05000000000000000000" pitchFamily="2" charset="2"/>
              <a:buChar char="Ø"/>
            </a:pPr>
            <a:r>
              <a:rPr lang="en-US" sz="1800" dirty="0"/>
              <a:t>FRASER (Front-end)…</a:t>
            </a:r>
          </a:p>
          <a:p>
            <a:pPr marL="932688" lvl="2" indent="-457200">
              <a:buFont typeface="Wingdings" panose="05000000000000000000" pitchFamily="2" charset="2"/>
              <a:buChar char="v"/>
            </a:pPr>
            <a:r>
              <a:rPr lang="en-US" sz="1500" dirty="0"/>
              <a:t>HTML via handlebars &amp; JavaScript</a:t>
            </a:r>
          </a:p>
          <a:p>
            <a:pPr marL="932688" lvl="2" indent="-457200">
              <a:buFont typeface="Wingdings" panose="05000000000000000000" pitchFamily="2" charset="2"/>
              <a:buChar char="v"/>
            </a:pPr>
            <a:r>
              <a:rPr lang="en-US" sz="1500" dirty="0"/>
              <a:t>API Requests </a:t>
            </a:r>
            <a:br>
              <a:rPr lang="en-US" dirty="0"/>
            </a:br>
            <a:endParaRPr lang="en-US" dirty="0"/>
          </a:p>
          <a:p>
            <a:pPr marL="749808" lvl="1" indent="-457200">
              <a:buFont typeface="Wingdings" panose="05000000000000000000" pitchFamily="2" charset="2"/>
              <a:buChar char="Ø"/>
            </a:pPr>
            <a:r>
              <a:rPr lang="en-US" sz="1800" dirty="0"/>
              <a:t>MUSHTAQ (Back-end)…</a:t>
            </a:r>
          </a:p>
          <a:p>
            <a:pPr marL="932688" lvl="2" indent="-457200">
              <a:buFont typeface="Wingdings" panose="05000000000000000000" pitchFamily="2" charset="2"/>
              <a:buChar char="v"/>
            </a:pPr>
            <a:r>
              <a:rPr lang="en-US" sz="1500" dirty="0"/>
              <a:t>MySQL Database w/Sequelize, JavaScript</a:t>
            </a:r>
          </a:p>
          <a:p>
            <a:pPr marL="932688" lvl="2" indent="-457200">
              <a:buFont typeface="Wingdings" panose="05000000000000000000" pitchFamily="2" charset="2"/>
              <a:buChar char="v"/>
            </a:pPr>
            <a:r>
              <a:rPr lang="en-US" sz="1500" dirty="0"/>
              <a:t>API Requests &amp; Routes</a:t>
            </a:r>
            <a:br>
              <a:rPr lang="en-US" sz="1700" dirty="0"/>
            </a:br>
            <a:endParaRPr lang="en-US" sz="1700" dirty="0"/>
          </a:p>
          <a:p>
            <a:pPr marL="749808" lvl="1" indent="-457200">
              <a:buFont typeface="Wingdings" panose="05000000000000000000" pitchFamily="2" charset="2"/>
              <a:buChar char="Ø"/>
            </a:pPr>
            <a:r>
              <a:rPr lang="en-US" sz="1800" dirty="0"/>
              <a:t>FATIMA (Back-end &amp; Front-end support)…</a:t>
            </a:r>
          </a:p>
          <a:p>
            <a:pPr marL="932688" lvl="2" indent="-457200">
              <a:buFont typeface="Wingdings" panose="05000000000000000000" pitchFamily="2" charset="2"/>
              <a:buChar char="v"/>
            </a:pPr>
            <a:r>
              <a:rPr lang="en-US" sz="1500" dirty="0"/>
              <a:t>Login &amp; Create authentication w/Cookie Parser</a:t>
            </a:r>
          </a:p>
          <a:p>
            <a:pPr marL="932688" lvl="2" indent="-457200">
              <a:buFont typeface="Wingdings" panose="05000000000000000000" pitchFamily="2" charset="2"/>
              <a:buChar char="v"/>
            </a:pPr>
            <a:r>
              <a:rPr lang="en-US" sz="1500" dirty="0"/>
              <a:t>Front-end support w/JavaScript</a:t>
            </a:r>
          </a:p>
        </p:txBody>
      </p:sp>
      <p:grpSp>
        <p:nvGrpSpPr>
          <p:cNvPr id="11" name="Group 10">
            <a:extLst>
              <a:ext uri="{FF2B5EF4-FFF2-40B4-BE49-F238E27FC236}">
                <a16:creationId xmlns:a16="http://schemas.microsoft.com/office/drawing/2014/main" id="{77F2C44C-4203-4FDF-91FB-621A039A8D0D}"/>
              </a:ext>
            </a:extLst>
          </p:cNvPr>
          <p:cNvGrpSpPr/>
          <p:nvPr/>
        </p:nvGrpSpPr>
        <p:grpSpPr>
          <a:xfrm rot="15153576">
            <a:off x="3831158" y="-618716"/>
            <a:ext cx="1914255" cy="2892651"/>
            <a:chOff x="4357713" y="802256"/>
            <a:chExt cx="4007477" cy="6055743"/>
          </a:xfrm>
        </p:grpSpPr>
        <p:pic>
          <p:nvPicPr>
            <p:cNvPr id="6" name="Picture 5">
              <a:extLst>
                <a:ext uri="{FF2B5EF4-FFF2-40B4-BE49-F238E27FC236}">
                  <a16:creationId xmlns:a16="http://schemas.microsoft.com/office/drawing/2014/main" id="{0DBE3CFB-5511-4BC9-B70A-4F2209B2555A}"/>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5074" b="95588" l="10000" r="90000">
                          <a14:foregroundMark x1="41111" y1="15588" x2="41111" y2="15588"/>
                          <a14:foregroundMark x1="46444" y1="14485" x2="55000" y2="14191"/>
                          <a14:backgroundMark x1="45889" y1="92941" x2="54222" y2="92941"/>
                          <a14:backgroundMark x1="54778" y1="92794" x2="61333" y2="92206"/>
                          <a14:backgroundMark x1="41556" y1="92426" x2="41556" y2="92426"/>
                        </a14:backgroundRemoval>
                      </a14:imgEffect>
                    </a14:imgLayer>
                  </a14:imgProps>
                </a:ext>
              </a:extLst>
            </a:blip>
            <a:srcRect l="3788" t="5408" r="7910" b="6290"/>
            <a:stretch/>
          </p:blipFill>
          <p:spPr>
            <a:xfrm>
              <a:off x="4357713" y="802256"/>
              <a:ext cx="4007477" cy="6055743"/>
            </a:xfrm>
            <a:prstGeom prst="rect">
              <a:avLst/>
            </a:prstGeom>
          </p:spPr>
        </p:pic>
        <p:pic>
          <p:nvPicPr>
            <p:cNvPr id="2056" name="Picture 8" descr="Eye Mouth Cartoon Face Clip Art, PNG, 626x800px, Watercolor, Cartoon,  Flower, Frame, Heart Download Free">
              <a:extLst>
                <a:ext uri="{FF2B5EF4-FFF2-40B4-BE49-F238E27FC236}">
                  <a16:creationId xmlns:a16="http://schemas.microsoft.com/office/drawing/2014/main" id="{79AFF0CE-E869-42DB-B650-B9CEB94900A4}"/>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 b="97500" l="8293" r="90000">
                          <a14:foregroundMark x1="31707" y1="14375" x2="27683" y2="51125"/>
                          <a14:foregroundMark x1="64512" y1="17000" x2="62561" y2="54375"/>
                          <a14:foregroundMark x1="36220" y1="27875" x2="37439" y2="32125"/>
                          <a14:foregroundMark x1="65122" y1="29000" x2="70854" y2="37000"/>
                          <a14:foregroundMark x1="26341" y1="10750" x2="31220" y2="6625"/>
                          <a14:foregroundMark x1="24390" y1="59125" x2="24390" y2="59125"/>
                          <a14:foregroundMark x1="72195" y1="61750" x2="72195" y2="61750"/>
                          <a14:foregroundMark x1="46707" y1="93750" x2="46707" y2="93750"/>
                          <a14:foregroundMark x1="47927" y1="93750" x2="47927" y2="93750"/>
                          <a14:foregroundMark x1="50122" y1="93625" x2="50122" y2="93625"/>
                          <a14:foregroundMark x1="52073" y1="93500" x2="52073" y2="93500"/>
                          <a14:foregroundMark x1="53780" y1="93000" x2="53780" y2="93000"/>
                          <a14:foregroundMark x1="44634" y1="93500" x2="44634" y2="93500"/>
                          <a14:foregroundMark x1="41951" y1="92625" x2="41951" y2="92625"/>
                          <a14:foregroundMark x1="39756" y1="91750" x2="39756" y2="91750"/>
                          <a14:foregroundMark x1="38415" y1="91125" x2="38415" y2="91125"/>
                          <a14:foregroundMark x1="22927" y1="48500" x2="22927" y2="48500"/>
                          <a14:foregroundMark x1="18537" y1="37375" x2="18537" y2="37375"/>
                          <a14:foregroundMark x1="55122" y1="46000" x2="55122" y2="46000"/>
                          <a14:foregroundMark x1="57927" y1="50625" x2="57927" y2="50625"/>
                          <a14:foregroundMark x1="53780" y1="29625" x2="53780" y2="29625"/>
                          <a14:foregroundMark x1="55000" y1="25250" x2="55000" y2="25250"/>
                          <a14:foregroundMark x1="18659" y1="31250" x2="18659" y2="31250"/>
                          <a14:foregroundMark x1="19878" y1="27750" x2="19878" y2="27750"/>
                          <a14:foregroundMark x1="20854" y1="24875" x2="20854" y2="24875"/>
                          <a14:foregroundMark x1="57073" y1="14625" x2="66220" y2="8500"/>
                          <a14:foregroundMark x1="60488" y1="18875" x2="60488" y2="18875"/>
                          <a14:foregroundMark x1="20122" y1="59250" x2="20122" y2="59250"/>
                          <a14:foregroundMark x1="19024" y1="58625" x2="19024" y2="58625"/>
                          <a14:foregroundMark x1="71098" y1="59000" x2="71098" y2="59000"/>
                          <a14:foregroundMark x1="76098" y1="63625" x2="76098" y2="63625"/>
                          <a14:foregroundMark x1="74390" y1="63375" x2="74390" y2="63375"/>
                        </a14:backgroundRemoval>
                      </a14:imgEffect>
                    </a14:imgLayer>
                  </a14:imgProps>
                </a:ext>
                <a:ext uri="{28A0092B-C50C-407E-A947-70E740481C1C}">
                  <a14:useLocalDpi xmlns:a14="http://schemas.microsoft.com/office/drawing/2010/main" val="0"/>
                </a:ext>
              </a:extLst>
            </a:blip>
            <a:srcRect/>
            <a:stretch>
              <a:fillRect/>
            </a:stretch>
          </p:blipFill>
          <p:spPr bwMode="auto">
            <a:xfrm>
              <a:off x="5780144" y="1912555"/>
              <a:ext cx="1471599" cy="143570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34525117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365BDBC-1405-4F63-9BD0-67D4693747AB}"/>
              </a:ext>
              <a:ext uri="{C183D7F6-B498-43B3-948B-1728B52AA6E4}">
                <adec:decorative xmlns:adec="http://schemas.microsoft.com/office/drawing/2017/decorative" val="1"/>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GlowDiffused/>
                    </a14:imgEffect>
                  </a14:imgLayer>
                </a14:imgProps>
              </a:ext>
              <a:ext uri="{28A0092B-C50C-407E-A947-70E740481C1C}">
                <a14:useLocalDpi xmlns:a14="http://schemas.microsoft.com/office/drawing/2010/main" val="0"/>
              </a:ext>
            </a:extLst>
          </a:blip>
          <a:srcRect l="37995"/>
          <a:stretch/>
        </p:blipFill>
        <p:spPr>
          <a:xfrm flipH="1" flipV="1">
            <a:off x="4632384" y="975"/>
            <a:ext cx="7559615" cy="6858000"/>
          </a:xfrm>
          <a:prstGeom prst="rect">
            <a:avLst/>
          </a:prstGeom>
        </p:spPr>
      </p:pic>
      <p:sp>
        <p:nvSpPr>
          <p:cNvPr id="2" name="Title 1">
            <a:extLst>
              <a:ext uri="{FF2B5EF4-FFF2-40B4-BE49-F238E27FC236}">
                <a16:creationId xmlns:a16="http://schemas.microsoft.com/office/drawing/2014/main" id="{5CA1FF91-ABE8-48ED-9864-E848C1C847FB}"/>
              </a:ext>
            </a:extLst>
          </p:cNvPr>
          <p:cNvSpPr>
            <a:spLocks noGrp="1"/>
          </p:cNvSpPr>
          <p:nvPr>
            <p:ph type="title"/>
          </p:nvPr>
        </p:nvSpPr>
        <p:spPr/>
        <p:txBody>
          <a:bodyPr/>
          <a:lstStyle/>
          <a:p>
            <a:r>
              <a:rPr lang="en-US" dirty="0"/>
              <a:t>DEMO</a:t>
            </a:r>
            <a:endParaRPr lang="en-AU" dirty="0"/>
          </a:p>
        </p:txBody>
      </p:sp>
      <p:sp>
        <p:nvSpPr>
          <p:cNvPr id="4" name="Text Placeholder 3">
            <a:extLst>
              <a:ext uri="{FF2B5EF4-FFF2-40B4-BE49-F238E27FC236}">
                <a16:creationId xmlns:a16="http://schemas.microsoft.com/office/drawing/2014/main" id="{A87A862F-BCBD-4433-AC1D-212A34469F1E}"/>
              </a:ext>
            </a:extLst>
          </p:cNvPr>
          <p:cNvSpPr>
            <a:spLocks noGrp="1"/>
          </p:cNvSpPr>
          <p:nvPr>
            <p:ph type="body" sz="half" idx="2"/>
          </p:nvPr>
        </p:nvSpPr>
        <p:spPr/>
        <p:txBody>
          <a:bodyPr/>
          <a:lstStyle/>
          <a:p>
            <a:r>
              <a:rPr lang="en-US" dirty="0"/>
              <a:t>Have a look at our Heroku-deployed application </a:t>
            </a:r>
            <a:r>
              <a:rPr lang="en-US" dirty="0">
                <a:hlinkClick r:id="rId4"/>
              </a:rPr>
              <a:t>HERE</a:t>
            </a:r>
            <a:r>
              <a:rPr lang="en-US" dirty="0"/>
              <a:t>!</a:t>
            </a:r>
            <a:endParaRPr lang="en-AU" dirty="0"/>
          </a:p>
        </p:txBody>
      </p:sp>
      <p:pic>
        <p:nvPicPr>
          <p:cNvPr id="7" name="Picture 2" descr="Cute Sausage and BBQ Sauce cursor – Custom Cursor">
            <a:extLst>
              <a:ext uri="{FF2B5EF4-FFF2-40B4-BE49-F238E27FC236}">
                <a16:creationId xmlns:a16="http://schemas.microsoft.com/office/drawing/2014/main" id="{1F33B55F-E53E-4C0E-8028-BF3BD1E8CE7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50000" r="6221"/>
          <a:stretch/>
        </p:blipFill>
        <p:spPr bwMode="auto">
          <a:xfrm>
            <a:off x="1055316" y="4282604"/>
            <a:ext cx="1971675" cy="2255320"/>
          </a:xfrm>
          <a:prstGeom prst="rect">
            <a:avLst/>
          </a:prstGeom>
          <a:noFill/>
          <a:extLst>
            <a:ext uri="{909E8E84-426E-40DD-AFC4-6F175D3DCCD1}">
              <a14:hiddenFill xmlns:a14="http://schemas.microsoft.com/office/drawing/2010/main">
                <a:solidFill>
                  <a:srgbClr val="FFFFFF"/>
                </a:solidFill>
              </a14:hiddenFill>
            </a:ext>
          </a:extLst>
        </p:spPr>
      </p:pic>
      <p:pic>
        <p:nvPicPr>
          <p:cNvPr id="44" name="Picture 43">
            <a:extLst>
              <a:ext uri="{FF2B5EF4-FFF2-40B4-BE49-F238E27FC236}">
                <a16:creationId xmlns:a16="http://schemas.microsoft.com/office/drawing/2014/main" id="{C0118435-F029-4458-B27B-8FDDC76EC70F}"/>
              </a:ext>
            </a:extLst>
          </p:cNvPr>
          <p:cNvPicPr>
            <a:picLocks noChangeAspect="1"/>
          </p:cNvPicPr>
          <p:nvPr/>
        </p:nvPicPr>
        <p:blipFill rotWithShape="1">
          <a:blip r:embed="rId6"/>
          <a:srcRect l="1" r="30076" b="914"/>
          <a:stretch/>
        </p:blipFill>
        <p:spPr>
          <a:xfrm rot="20965236">
            <a:off x="4955462" y="472897"/>
            <a:ext cx="4553677" cy="3629747"/>
          </a:xfrm>
          <a:prstGeom prst="roundRect">
            <a:avLst>
              <a:gd name="adj" fmla="val 8594"/>
            </a:avLst>
          </a:prstGeom>
          <a:solidFill>
            <a:srgbClr val="FFFFFF">
              <a:shade val="85000"/>
            </a:srgbClr>
          </a:solidFill>
          <a:ln w="28575">
            <a:solidFill>
              <a:schemeClr val="bg1">
                <a:lumMod val="50000"/>
              </a:schemeClr>
            </a:solidFill>
          </a:ln>
          <a:effectLst/>
        </p:spPr>
      </p:pic>
      <p:pic>
        <p:nvPicPr>
          <p:cNvPr id="42" name="Picture 41">
            <a:extLst>
              <a:ext uri="{FF2B5EF4-FFF2-40B4-BE49-F238E27FC236}">
                <a16:creationId xmlns:a16="http://schemas.microsoft.com/office/drawing/2014/main" id="{CB99958A-C269-462B-808E-76FE1CE907E4}"/>
              </a:ext>
            </a:extLst>
          </p:cNvPr>
          <p:cNvPicPr>
            <a:picLocks noChangeAspect="1"/>
          </p:cNvPicPr>
          <p:nvPr/>
        </p:nvPicPr>
        <p:blipFill rotWithShape="1">
          <a:blip r:embed="rId7"/>
          <a:srcRect t="-1" r="20684" b="20684"/>
          <a:stretch/>
        </p:blipFill>
        <p:spPr>
          <a:xfrm>
            <a:off x="5717249" y="3559144"/>
            <a:ext cx="5448010" cy="3064505"/>
          </a:xfrm>
          <a:prstGeom prst="roundRect">
            <a:avLst>
              <a:gd name="adj" fmla="val 8594"/>
            </a:avLst>
          </a:prstGeom>
          <a:solidFill>
            <a:srgbClr val="FFFFFF">
              <a:shade val="85000"/>
            </a:srgbClr>
          </a:solidFill>
          <a:ln w="28575">
            <a:solidFill>
              <a:schemeClr val="bg1">
                <a:lumMod val="50000"/>
              </a:schemeClr>
            </a:solidFill>
          </a:ln>
          <a:effectLst/>
        </p:spPr>
      </p:pic>
      <p:pic>
        <p:nvPicPr>
          <p:cNvPr id="40" name="Picture 39">
            <a:extLst>
              <a:ext uri="{FF2B5EF4-FFF2-40B4-BE49-F238E27FC236}">
                <a16:creationId xmlns:a16="http://schemas.microsoft.com/office/drawing/2014/main" id="{43D2C578-43BD-4085-881C-47C16B847398}"/>
              </a:ext>
            </a:extLst>
          </p:cNvPr>
          <p:cNvPicPr>
            <a:picLocks noChangeAspect="1"/>
          </p:cNvPicPr>
          <p:nvPr/>
        </p:nvPicPr>
        <p:blipFill rotWithShape="1">
          <a:blip r:embed="rId8"/>
          <a:srcRect r="26226" b="20684"/>
          <a:stretch/>
        </p:blipFill>
        <p:spPr>
          <a:xfrm rot="325127">
            <a:off x="7104527" y="836849"/>
            <a:ext cx="4798360" cy="2901843"/>
          </a:xfrm>
          <a:prstGeom prst="roundRect">
            <a:avLst>
              <a:gd name="adj" fmla="val 8594"/>
            </a:avLst>
          </a:prstGeom>
          <a:solidFill>
            <a:srgbClr val="FFFFFF">
              <a:shade val="85000"/>
            </a:srgbClr>
          </a:solidFill>
          <a:ln w="28575">
            <a:solidFill>
              <a:schemeClr val="bg1">
                <a:lumMod val="50000"/>
              </a:schemeClr>
            </a:solidFill>
          </a:ln>
          <a:effectLst/>
        </p:spPr>
      </p:pic>
    </p:spTree>
    <p:extLst>
      <p:ext uri="{BB962C8B-B14F-4D97-AF65-F5344CB8AC3E}">
        <p14:creationId xmlns:p14="http://schemas.microsoft.com/office/powerpoint/2010/main" val="49811187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A3DB9-D1FC-4B25-8429-9147A08DCE90}"/>
              </a:ext>
            </a:extLst>
          </p:cNvPr>
          <p:cNvSpPr>
            <a:spLocks noGrp="1"/>
          </p:cNvSpPr>
          <p:nvPr>
            <p:ph type="title"/>
          </p:nvPr>
        </p:nvSpPr>
        <p:spPr/>
        <p:txBody>
          <a:bodyPr/>
          <a:lstStyle/>
          <a:p>
            <a:r>
              <a:rPr lang="en-US" dirty="0"/>
              <a:t>Future Development</a:t>
            </a:r>
            <a:endParaRPr lang="en-AU" dirty="0"/>
          </a:p>
        </p:txBody>
      </p:sp>
      <p:sp>
        <p:nvSpPr>
          <p:cNvPr id="3" name="Content Placeholder 2">
            <a:extLst>
              <a:ext uri="{FF2B5EF4-FFF2-40B4-BE49-F238E27FC236}">
                <a16:creationId xmlns:a16="http://schemas.microsoft.com/office/drawing/2014/main" id="{8E437236-A713-44ED-94BE-767735F0606C}"/>
              </a:ext>
            </a:extLst>
          </p:cNvPr>
          <p:cNvSpPr>
            <a:spLocks noGrp="1"/>
          </p:cNvSpPr>
          <p:nvPr>
            <p:ph idx="1"/>
          </p:nvPr>
        </p:nvSpPr>
        <p:spPr>
          <a:xfrm>
            <a:off x="1097280" y="1952929"/>
            <a:ext cx="10058400" cy="4225924"/>
          </a:xfrm>
        </p:spPr>
        <p:txBody>
          <a:bodyPr/>
          <a:lstStyle/>
          <a:p>
            <a:pPr>
              <a:buFont typeface="Wingdings" panose="05000000000000000000" pitchFamily="2" charset="2"/>
              <a:buChar char="§"/>
            </a:pPr>
            <a:r>
              <a:rPr lang="en-US" dirty="0"/>
              <a:t> Add a User Account Management Page to allow users to update personal details</a:t>
            </a:r>
          </a:p>
          <a:p>
            <a:pPr>
              <a:buFont typeface="Wingdings" panose="05000000000000000000" pitchFamily="2" charset="2"/>
              <a:buChar char="§"/>
            </a:pPr>
            <a:r>
              <a:rPr lang="en-US" dirty="0"/>
              <a:t> Allow user to add custom photo at account creation &amp; have it displayed on sidebar as user photo</a:t>
            </a:r>
          </a:p>
          <a:p>
            <a:pPr>
              <a:buFont typeface="Wingdings" panose="05000000000000000000" pitchFamily="2" charset="2"/>
              <a:buChar char="§"/>
            </a:pPr>
            <a:r>
              <a:rPr lang="en-US" dirty="0"/>
              <a:t> Add log out functionality</a:t>
            </a:r>
          </a:p>
          <a:p>
            <a:pPr>
              <a:buFont typeface="Wingdings" panose="05000000000000000000" pitchFamily="2" charset="2"/>
              <a:buChar char="§"/>
            </a:pPr>
            <a:r>
              <a:rPr lang="en-US" dirty="0"/>
              <a:t> Add exportable data for Business Owners: Sales Data &amp; Inventory List</a:t>
            </a:r>
          </a:p>
          <a:p>
            <a:pPr>
              <a:buFont typeface="Wingdings" panose="05000000000000000000" pitchFamily="2" charset="2"/>
              <a:buChar char="§"/>
            </a:pPr>
            <a:r>
              <a:rPr lang="en-US" dirty="0"/>
              <a:t> Update Inventory on Business side as Customer places new order of selected items</a:t>
            </a:r>
          </a:p>
          <a:p>
            <a:pPr>
              <a:buFont typeface="Wingdings" panose="05000000000000000000" pitchFamily="2" charset="2"/>
              <a:buChar char="§"/>
            </a:pPr>
            <a:r>
              <a:rPr lang="en-US" dirty="0"/>
              <a:t> Implement search capability for both Customers &amp; Businesses to locate a specific product or </a:t>
            </a:r>
            <a:br>
              <a:rPr lang="en-US" dirty="0"/>
            </a:br>
            <a:r>
              <a:rPr lang="en-US" dirty="0"/>
              <a:t>find Sales Data from a desired date range</a:t>
            </a:r>
          </a:p>
          <a:p>
            <a:pPr>
              <a:buFont typeface="Wingdings" panose="05000000000000000000" pitchFamily="2" charset="2"/>
              <a:buChar char="§"/>
            </a:pPr>
            <a:r>
              <a:rPr lang="en-US" dirty="0"/>
              <a:t> Allow Businesses to have multiple storefronts</a:t>
            </a:r>
          </a:p>
          <a:p>
            <a:pPr>
              <a:buFont typeface="Wingdings" panose="05000000000000000000" pitchFamily="2" charset="2"/>
              <a:buChar char="§"/>
            </a:pPr>
            <a:r>
              <a:rPr lang="en-AU" dirty="0"/>
              <a:t> Enable Storefront to be more interactive (i.e. Updatable qty of items, subtotal, checkout </a:t>
            </a:r>
            <a:br>
              <a:rPr lang="en-AU" dirty="0"/>
            </a:br>
            <a:r>
              <a:rPr lang="en-AU" dirty="0"/>
              <a:t> feature</a:t>
            </a:r>
          </a:p>
        </p:txBody>
      </p:sp>
      <p:pic>
        <p:nvPicPr>
          <p:cNvPr id="5" name="Picture 2" descr="Soya Sauce Bottle HD Stock Images | Shutterstock">
            <a:extLst>
              <a:ext uri="{FF2B5EF4-FFF2-40B4-BE49-F238E27FC236}">
                <a16:creationId xmlns:a16="http://schemas.microsoft.com/office/drawing/2014/main" id="{6D214E02-45F9-4EA0-B478-89E68972530A}"/>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l="7664" t="10725" r="10870" b="13627"/>
          <a:stretch/>
        </p:blipFill>
        <p:spPr bwMode="auto">
          <a:xfrm>
            <a:off x="10085968" y="4496744"/>
            <a:ext cx="2017503" cy="20175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286872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CC7B2F-2410-4102-B6B4-BE4DA8548568}"/>
              </a:ext>
              <a:ext uri="{C183D7F6-B498-43B3-948B-1728B52AA6E4}">
                <adec:decorative xmlns:adec="http://schemas.microsoft.com/office/drawing/2017/decorative" val="1"/>
              </a:ext>
            </a:extLst>
          </p:cNvPr>
          <p:cNvPicPr>
            <a:picLocks noChangeAspect="1"/>
          </p:cNvPicPr>
          <p:nvPr/>
        </p:nvPicPr>
        <p:blipFill rotWithShape="1">
          <a:blip r:embed="rId2">
            <a:lum bright="70000" contrast="-70000"/>
            <a:extLst>
              <a:ext uri="{28A0092B-C50C-407E-A947-70E740481C1C}">
                <a14:useLocalDpi xmlns:a14="http://schemas.microsoft.com/office/drawing/2010/main" val="0"/>
              </a:ext>
            </a:extLst>
          </a:blip>
          <a:srcRect t="-14" b="6932"/>
          <a:stretch/>
        </p:blipFill>
        <p:spPr>
          <a:xfrm>
            <a:off x="20" y="0"/>
            <a:ext cx="12191980" cy="6383547"/>
          </a:xfrm>
          <a:prstGeom prst="rect">
            <a:avLst/>
          </a:prstGeom>
        </p:spPr>
      </p:pic>
      <p:sp>
        <p:nvSpPr>
          <p:cNvPr id="2" name="Title 1">
            <a:extLst>
              <a:ext uri="{FF2B5EF4-FFF2-40B4-BE49-F238E27FC236}">
                <a16:creationId xmlns:a16="http://schemas.microsoft.com/office/drawing/2014/main" id="{0A293188-1C2B-40C2-BF4E-FEEFDB24FAE1}"/>
              </a:ext>
            </a:extLst>
          </p:cNvPr>
          <p:cNvSpPr>
            <a:spLocks noGrp="1"/>
          </p:cNvSpPr>
          <p:nvPr>
            <p:ph type="title"/>
          </p:nvPr>
        </p:nvSpPr>
        <p:spPr/>
        <p:txBody>
          <a:bodyPr/>
          <a:lstStyle/>
          <a:p>
            <a:r>
              <a:rPr lang="en-US" dirty="0"/>
              <a:t>Links</a:t>
            </a:r>
            <a:endParaRPr lang="en-AU" dirty="0"/>
          </a:p>
        </p:txBody>
      </p:sp>
      <p:sp>
        <p:nvSpPr>
          <p:cNvPr id="3" name="Content Placeholder 2">
            <a:extLst>
              <a:ext uri="{FF2B5EF4-FFF2-40B4-BE49-F238E27FC236}">
                <a16:creationId xmlns:a16="http://schemas.microsoft.com/office/drawing/2014/main" id="{550B9FB8-C406-4DF0-B1E8-A8BF4AF967ED}"/>
              </a:ext>
            </a:extLst>
          </p:cNvPr>
          <p:cNvSpPr>
            <a:spLocks noGrp="1"/>
          </p:cNvSpPr>
          <p:nvPr>
            <p:ph idx="1"/>
          </p:nvPr>
        </p:nvSpPr>
        <p:spPr/>
        <p:txBody>
          <a:bodyPr/>
          <a:lstStyle/>
          <a:p>
            <a:r>
              <a:rPr lang="en-US" dirty="0"/>
              <a:t>Heroku Deployed Application</a:t>
            </a:r>
          </a:p>
          <a:p>
            <a:pPr>
              <a:buFont typeface="Wingdings" panose="05000000000000000000" pitchFamily="2" charset="2"/>
              <a:buChar char="Ø"/>
            </a:pPr>
            <a:r>
              <a:rPr lang="en-AU" b="0" i="0" u="none" strike="noStrike" dirty="0">
                <a:effectLst/>
                <a:latin typeface="Slack-Lato"/>
                <a:hlinkClick r:id="rId3"/>
              </a:rPr>
              <a:t>https://murmuring-bastion-13699.herokuapp.com</a:t>
            </a:r>
            <a:endParaRPr lang="en-AU" b="0" i="0" u="none" strike="noStrike" dirty="0">
              <a:effectLst/>
              <a:latin typeface="Slack-Lato"/>
            </a:endParaRPr>
          </a:p>
          <a:p>
            <a:pPr marL="0" indent="0">
              <a:buNone/>
            </a:pPr>
            <a:r>
              <a:rPr lang="en-AU" dirty="0"/>
              <a:t>GitHub Repository</a:t>
            </a:r>
          </a:p>
          <a:p>
            <a:pPr>
              <a:buFont typeface="Wingdings" panose="05000000000000000000" pitchFamily="2" charset="2"/>
              <a:buChar char="Ø"/>
            </a:pPr>
            <a:r>
              <a:rPr lang="en-AU" dirty="0"/>
              <a:t> </a:t>
            </a:r>
            <a:r>
              <a:rPr lang="en-AU" dirty="0">
                <a:hlinkClick r:id="rId4"/>
              </a:rPr>
              <a:t>https://github.com/MissNG-Git/SourcE-commerce</a:t>
            </a:r>
            <a:endParaRPr lang="en-AU" dirty="0"/>
          </a:p>
          <a:p>
            <a:pPr>
              <a:buFont typeface="Wingdings" panose="05000000000000000000" pitchFamily="2" charset="2"/>
              <a:buChar char="Ø"/>
            </a:pPr>
            <a:endParaRPr lang="en-AU" dirty="0"/>
          </a:p>
        </p:txBody>
      </p:sp>
      <p:pic>
        <p:nvPicPr>
          <p:cNvPr id="5" name="Picture 2" descr="Soya Sauce Bottle HD Stock Images | Shutterstock">
            <a:extLst>
              <a:ext uri="{FF2B5EF4-FFF2-40B4-BE49-F238E27FC236}">
                <a16:creationId xmlns:a16="http://schemas.microsoft.com/office/drawing/2014/main" id="{8EA4F883-4899-4CB5-97C8-2BEBB0865F1D}"/>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l="7664" t="10725" r="10870" b="13627"/>
          <a:stretch/>
        </p:blipFill>
        <p:spPr bwMode="auto">
          <a:xfrm flipH="1">
            <a:off x="5571957" y="4492723"/>
            <a:ext cx="2017503" cy="2017503"/>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EBF0654C-C178-41F2-A509-E9B094692BD5}"/>
              </a:ext>
            </a:extLst>
          </p:cNvPr>
          <p:cNvGrpSpPr/>
          <p:nvPr/>
        </p:nvGrpSpPr>
        <p:grpSpPr>
          <a:xfrm rot="9600166" flipV="1">
            <a:off x="8229419" y="3559681"/>
            <a:ext cx="1914255" cy="2892651"/>
            <a:chOff x="4357713" y="802256"/>
            <a:chExt cx="4007477" cy="6055743"/>
          </a:xfrm>
        </p:grpSpPr>
        <p:pic>
          <p:nvPicPr>
            <p:cNvPr id="7" name="Picture 6">
              <a:extLst>
                <a:ext uri="{FF2B5EF4-FFF2-40B4-BE49-F238E27FC236}">
                  <a16:creationId xmlns:a16="http://schemas.microsoft.com/office/drawing/2014/main" id="{4F0939BA-A7E0-440F-9BFA-7065F5A70002}"/>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5074" b="95588" l="10000" r="90000">
                          <a14:foregroundMark x1="41111" y1="15588" x2="41111" y2="15588"/>
                          <a14:foregroundMark x1="46444" y1="14485" x2="55000" y2="14191"/>
                          <a14:backgroundMark x1="45889" y1="92941" x2="54222" y2="92941"/>
                          <a14:backgroundMark x1="54778" y1="92794" x2="61333" y2="92206"/>
                          <a14:backgroundMark x1="41556" y1="92426" x2="41556" y2="92426"/>
                        </a14:backgroundRemoval>
                      </a14:imgEffect>
                    </a14:imgLayer>
                  </a14:imgProps>
                </a:ext>
              </a:extLst>
            </a:blip>
            <a:srcRect l="3788" t="5408" r="7910" b="6290"/>
            <a:stretch/>
          </p:blipFill>
          <p:spPr>
            <a:xfrm>
              <a:off x="4357713" y="802256"/>
              <a:ext cx="4007477" cy="6055743"/>
            </a:xfrm>
            <a:prstGeom prst="rect">
              <a:avLst/>
            </a:prstGeom>
          </p:spPr>
        </p:pic>
        <p:pic>
          <p:nvPicPr>
            <p:cNvPr id="8" name="Picture 8" descr="Eye Mouth Cartoon Face Clip Art, PNG, 626x800px, Watercolor, Cartoon,  Flower, Frame, Heart Download Free">
              <a:extLst>
                <a:ext uri="{FF2B5EF4-FFF2-40B4-BE49-F238E27FC236}">
                  <a16:creationId xmlns:a16="http://schemas.microsoft.com/office/drawing/2014/main" id="{C45FEDB2-9406-4678-865B-CC09DF63424F}"/>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000" b="97500" l="8293" r="90000">
                          <a14:foregroundMark x1="31707" y1="14375" x2="27683" y2="51125"/>
                          <a14:foregroundMark x1="64512" y1="17000" x2="62561" y2="54375"/>
                          <a14:foregroundMark x1="36220" y1="27875" x2="37439" y2="32125"/>
                          <a14:foregroundMark x1="65122" y1="29000" x2="70854" y2="37000"/>
                          <a14:foregroundMark x1="26341" y1="10750" x2="31220" y2="6625"/>
                          <a14:foregroundMark x1="24390" y1="59125" x2="24390" y2="59125"/>
                          <a14:foregroundMark x1="72195" y1="61750" x2="72195" y2="61750"/>
                          <a14:foregroundMark x1="46707" y1="93750" x2="46707" y2="93750"/>
                          <a14:foregroundMark x1="47927" y1="93750" x2="47927" y2="93750"/>
                          <a14:foregroundMark x1="50122" y1="93625" x2="50122" y2="93625"/>
                          <a14:foregroundMark x1="52073" y1="93500" x2="52073" y2="93500"/>
                          <a14:foregroundMark x1="53780" y1="93000" x2="53780" y2="93000"/>
                          <a14:foregroundMark x1="44634" y1="93500" x2="44634" y2="93500"/>
                          <a14:foregroundMark x1="41951" y1="92625" x2="41951" y2="92625"/>
                          <a14:foregroundMark x1="39756" y1="91750" x2="39756" y2="91750"/>
                          <a14:foregroundMark x1="38415" y1="91125" x2="38415" y2="91125"/>
                          <a14:foregroundMark x1="22927" y1="48500" x2="22927" y2="48500"/>
                          <a14:foregroundMark x1="18537" y1="37375" x2="18537" y2="37375"/>
                          <a14:foregroundMark x1="55122" y1="46000" x2="55122" y2="46000"/>
                          <a14:foregroundMark x1="57927" y1="50625" x2="57927" y2="50625"/>
                          <a14:foregroundMark x1="53780" y1="29625" x2="53780" y2="29625"/>
                          <a14:foregroundMark x1="55000" y1="25250" x2="55000" y2="25250"/>
                          <a14:foregroundMark x1="18659" y1="31250" x2="18659" y2="31250"/>
                          <a14:foregroundMark x1="19878" y1="27750" x2="19878" y2="27750"/>
                          <a14:foregroundMark x1="20854" y1="24875" x2="20854" y2="24875"/>
                          <a14:foregroundMark x1="57073" y1="14625" x2="66220" y2="8500"/>
                          <a14:foregroundMark x1="60488" y1="18875" x2="60488" y2="18875"/>
                          <a14:foregroundMark x1="20122" y1="59250" x2="20122" y2="59250"/>
                          <a14:foregroundMark x1="19024" y1="58625" x2="19024" y2="58625"/>
                          <a14:foregroundMark x1="71098" y1="59000" x2="71098" y2="59000"/>
                          <a14:foregroundMark x1="76098" y1="63625" x2="76098" y2="63625"/>
                          <a14:foregroundMark x1="74390" y1="63375" x2="74390" y2="63375"/>
                        </a14:backgroundRemoval>
                      </a14:imgEffect>
                    </a14:imgLayer>
                  </a14:imgProps>
                </a:ext>
                <a:ext uri="{28A0092B-C50C-407E-A947-70E740481C1C}">
                  <a14:useLocalDpi xmlns:a14="http://schemas.microsoft.com/office/drawing/2010/main" val="0"/>
                </a:ext>
              </a:extLst>
            </a:blip>
            <a:srcRect/>
            <a:stretch>
              <a:fillRect/>
            </a:stretch>
          </p:blipFill>
          <p:spPr bwMode="auto">
            <a:xfrm>
              <a:off x="5780144" y="1912555"/>
              <a:ext cx="1471599" cy="1435707"/>
            </a:xfrm>
            <a:prstGeom prst="rect">
              <a:avLst/>
            </a:prstGeom>
            <a:noFill/>
            <a:extLst>
              <a:ext uri="{909E8E84-426E-40DD-AFC4-6F175D3DCCD1}">
                <a14:hiddenFill xmlns:a14="http://schemas.microsoft.com/office/drawing/2010/main">
                  <a:solidFill>
                    <a:srgbClr val="FFFFFF"/>
                  </a:solidFill>
                </a14:hiddenFill>
              </a:ext>
            </a:extLst>
          </p:spPr>
        </p:pic>
      </p:grpSp>
      <p:pic>
        <p:nvPicPr>
          <p:cNvPr id="9" name="Picture 6" descr="Hot Sauce | A Tut and Groan Single Panel Comic | Wordplay Comic">
            <a:extLst>
              <a:ext uri="{FF2B5EF4-FFF2-40B4-BE49-F238E27FC236}">
                <a16:creationId xmlns:a16="http://schemas.microsoft.com/office/drawing/2014/main" id="{F79237C6-E198-4099-8324-8377FCCB2F34}"/>
              </a:ext>
            </a:extLst>
          </p:cNvPr>
          <p:cNvPicPr>
            <a:picLocks noChangeAspect="1" noChangeArrowheads="1"/>
          </p:cNvPicPr>
          <p:nvPr/>
        </p:nvPicPr>
        <p:blipFill rotWithShape="1">
          <a:blip r:embed="rId11">
            <a:extLst>
              <a:ext uri="{BEBA8EAE-BF5A-486C-A8C5-ECC9F3942E4B}">
                <a14:imgProps xmlns:a14="http://schemas.microsoft.com/office/drawing/2010/main">
                  <a14:imgLayer r:embed="rId12">
                    <a14:imgEffect>
                      <a14:backgroundRemoval t="11625" b="97000" l="26250" r="50000">
                        <a14:foregroundMark x1="38984" y1="43250" x2="38984" y2="43250"/>
                        <a14:foregroundMark x1="40781" y1="42625" x2="40781" y2="42625"/>
                        <a14:foregroundMark x1="40156" y1="45250" x2="40156" y2="45250"/>
                        <a14:foregroundMark x1="39219" y1="56000" x2="39219" y2="56000"/>
                        <a14:foregroundMark x1="40859" y1="56000" x2="40859" y2="56000"/>
                        <a14:foregroundMark x1="42656" y1="56875" x2="42656" y2="56875"/>
                        <a14:foregroundMark x1="40859" y1="62250" x2="40859" y2="62250"/>
                        <a14:foregroundMark x1="38438" y1="19375" x2="36563" y2="52125"/>
                        <a14:foregroundMark x1="37422" y1="51875" x2="35859" y2="67000"/>
                        <a14:foregroundMark x1="41719" y1="47625" x2="41563" y2="70375"/>
                        <a14:backgroundMark x1="40859" y1="79000" x2="40859" y2="79000"/>
                        <a14:backgroundMark x1="41719" y1="87250" x2="41719" y2="87250"/>
                        <a14:backgroundMark x1="41406" y1="82250" x2="41406" y2="82250"/>
                        <a14:backgroundMark x1="40781" y1="57000" x2="40781" y2="57000"/>
                      </a14:backgroundRemoval>
                    </a14:imgEffect>
                  </a14:imgLayer>
                </a14:imgProps>
              </a:ext>
              <a:ext uri="{28A0092B-C50C-407E-A947-70E740481C1C}">
                <a14:useLocalDpi xmlns:a14="http://schemas.microsoft.com/office/drawing/2010/main" val="0"/>
              </a:ext>
            </a:extLst>
          </a:blip>
          <a:srcRect l="25364" t="13694" r="49064" b="2833"/>
          <a:stretch/>
        </p:blipFill>
        <p:spPr bwMode="auto">
          <a:xfrm rot="670343" flipH="1">
            <a:off x="10989283" y="3482896"/>
            <a:ext cx="1502464" cy="306527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Cute Sausage and BBQ Sauce cursor – Custom Cursor">
            <a:extLst>
              <a:ext uri="{FF2B5EF4-FFF2-40B4-BE49-F238E27FC236}">
                <a16:creationId xmlns:a16="http://schemas.microsoft.com/office/drawing/2014/main" id="{C907D820-221F-4A82-83B5-069EF7855DFB}"/>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l="50000" r="6221"/>
          <a:stretch/>
        </p:blipFill>
        <p:spPr bwMode="auto">
          <a:xfrm rot="3400589">
            <a:off x="2526940" y="4416277"/>
            <a:ext cx="1971675" cy="225532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9DEA95E2-93C6-47D3-87A1-57D69AA8EDAA}"/>
              </a:ext>
            </a:extLst>
          </p:cNvPr>
          <p:cNvGrpSpPr/>
          <p:nvPr/>
        </p:nvGrpSpPr>
        <p:grpSpPr>
          <a:xfrm rot="21231059">
            <a:off x="-750" y="3311438"/>
            <a:ext cx="1277867" cy="3228183"/>
            <a:chOff x="9658253" y="197462"/>
            <a:chExt cx="1212601" cy="3063306"/>
          </a:xfrm>
        </p:grpSpPr>
        <p:pic>
          <p:nvPicPr>
            <p:cNvPr id="12" name="Picture 2" descr="Hot Sauce Face Images, Stock Photos &amp; Vectors | Shutterstock">
              <a:extLst>
                <a:ext uri="{FF2B5EF4-FFF2-40B4-BE49-F238E27FC236}">
                  <a16:creationId xmlns:a16="http://schemas.microsoft.com/office/drawing/2014/main" id="{6B8DFC33-EA93-4226-B472-EB919CF7727B}"/>
                </a:ext>
              </a:extLst>
            </p:cNvPr>
            <p:cNvPicPr>
              <a:picLocks noChangeAspect="1" noChangeArrowheads="1"/>
            </p:cNvPicPr>
            <p:nvPr/>
          </p:nvPicPr>
          <p:blipFill rotWithShape="1">
            <a:blip r:embed="rId14">
              <a:extLst>
                <a:ext uri="{BEBA8EAE-BF5A-486C-A8C5-ECC9F3942E4B}">
                  <a14:imgProps xmlns:a14="http://schemas.microsoft.com/office/drawing/2010/main">
                    <a14:imgLayer r:embed="rId15">
                      <a14:imgEffect>
                        <a14:backgroundRemoval t="0" b="90000" l="12692" r="90000">
                          <a14:foregroundMark x1="35769" y1="66071" x2="35769" y2="66071"/>
                          <a14:foregroundMark x1="44231" y1="86071" x2="44231" y2="86071"/>
                          <a14:foregroundMark x1="56923" y1="86786" x2="56923" y2="86786"/>
                          <a14:foregroundMark x1="66154" y1="52143" x2="66154" y2="52143"/>
                        </a14:backgroundRemoval>
                      </a14:imgEffect>
                    </a14:imgLayer>
                  </a14:imgProps>
                </a:ext>
                <a:ext uri="{28A0092B-C50C-407E-A947-70E740481C1C}">
                  <a14:useLocalDpi xmlns:a14="http://schemas.microsoft.com/office/drawing/2010/main" val="0"/>
                </a:ext>
              </a:extLst>
            </a:blip>
            <a:srcRect l="31603" t="-1604" r="28812" b="8746"/>
            <a:stretch/>
          </p:blipFill>
          <p:spPr bwMode="auto">
            <a:xfrm rot="411825">
              <a:off x="9658253" y="197462"/>
              <a:ext cx="1212601" cy="3063306"/>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C43C4C7D-319E-48FF-9E4D-3FE30746A684}"/>
                </a:ext>
              </a:extLst>
            </p:cNvPr>
            <p:cNvGrpSpPr/>
            <p:nvPr/>
          </p:nvGrpSpPr>
          <p:grpSpPr>
            <a:xfrm>
              <a:off x="9675268" y="1361606"/>
              <a:ext cx="834427" cy="1545257"/>
              <a:chOff x="9675268" y="1361606"/>
              <a:chExt cx="834427" cy="1545257"/>
            </a:xfrm>
          </p:grpSpPr>
          <p:sp>
            <p:nvSpPr>
              <p:cNvPr id="14" name="Title 1">
                <a:extLst>
                  <a:ext uri="{FF2B5EF4-FFF2-40B4-BE49-F238E27FC236}">
                    <a16:creationId xmlns:a16="http://schemas.microsoft.com/office/drawing/2014/main" id="{0569F9FC-4F48-4C22-A82D-790DA2D5610A}"/>
                  </a:ext>
                </a:extLst>
              </p:cNvPr>
              <p:cNvSpPr txBox="1">
                <a:spLocks/>
              </p:cNvSpPr>
              <p:nvPr/>
            </p:nvSpPr>
            <p:spPr>
              <a:xfrm rot="378589">
                <a:off x="9675268" y="2632423"/>
                <a:ext cx="834427"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dirty="0">
                    <a:solidFill>
                      <a:schemeClr val="tx1">
                        <a:lumMod val="75000"/>
                        <a:lumOff val="25000"/>
                      </a:schemeClr>
                    </a:solidFill>
                    <a:latin typeface="Comic Sans MS" panose="030F0702030302020204" pitchFamily="66" charset="0"/>
                  </a:rPr>
                  <a:t>e-Commerce</a:t>
                </a:r>
              </a:p>
            </p:txBody>
          </p:sp>
          <p:sp>
            <p:nvSpPr>
              <p:cNvPr id="15" name="Title 1">
                <a:extLst>
                  <a:ext uri="{FF2B5EF4-FFF2-40B4-BE49-F238E27FC236}">
                    <a16:creationId xmlns:a16="http://schemas.microsoft.com/office/drawing/2014/main" id="{54A16921-34B2-4B31-B5AB-E6BC2E1FDC1A}"/>
                  </a:ext>
                </a:extLst>
              </p:cNvPr>
              <p:cNvSpPr txBox="1">
                <a:spLocks/>
              </p:cNvSpPr>
              <p:nvPr/>
            </p:nvSpPr>
            <p:spPr>
              <a:xfrm rot="378589">
                <a:off x="10011727" y="1361606"/>
                <a:ext cx="473578" cy="27444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8000" i="0" kern="1200" spc="-50" baseline="0">
                    <a:solidFill>
                      <a:schemeClr val="tx1">
                        <a:lumMod val="85000"/>
                        <a:lumOff val="15000"/>
                      </a:schemeClr>
                    </a:solidFill>
                    <a:latin typeface="+mj-lt"/>
                    <a:ea typeface="+mj-ea"/>
                    <a:cs typeface="+mj-cs"/>
                  </a:defRPr>
                </a:lvl1pPr>
              </a:lstStyle>
              <a:p>
                <a:r>
                  <a:rPr lang="en-US" sz="1000" b="1" dirty="0">
                    <a:solidFill>
                      <a:schemeClr val="bg1"/>
                    </a:solidFill>
                    <a:latin typeface="Comic Sans MS" panose="030F0702030302020204" pitchFamily="66" charset="0"/>
                  </a:rPr>
                  <a:t>HOT!</a:t>
                </a:r>
              </a:p>
            </p:txBody>
          </p:sp>
        </p:grpSp>
      </p:grpSp>
      <p:pic>
        <p:nvPicPr>
          <p:cNvPr id="5122" name="Picture 2" descr="Ecommerce online shopping cartoon Royalty Free Vector Image">
            <a:extLst>
              <a:ext uri="{FF2B5EF4-FFF2-40B4-BE49-F238E27FC236}">
                <a16:creationId xmlns:a16="http://schemas.microsoft.com/office/drawing/2014/main" id="{22A11E81-91E1-4056-8EEA-A641652E4261}"/>
              </a:ext>
            </a:extLst>
          </p:cNvPr>
          <p:cNvPicPr>
            <a:picLocks noChangeAspect="1" noChangeArrowheads="1"/>
          </p:cNvPicPr>
          <p:nvPr/>
        </p:nvPicPr>
        <p:blipFill>
          <a:blip r:embed="rId16">
            <a:extLst>
              <a:ext uri="{BEBA8EAE-BF5A-486C-A8C5-ECC9F3942E4B}">
                <a14:imgProps xmlns:a14="http://schemas.microsoft.com/office/drawing/2010/main">
                  <a14:imgLayer r:embed="rId17">
                    <a14:imgEffect>
                      <a14:backgroundRemoval t="455" b="90000" l="2000" r="98900">
                        <a14:foregroundMark x1="72700" y1="12614" x2="85000" y2="19545"/>
                        <a14:foregroundMark x1="52300" y1="76477" x2="52300" y2="76477"/>
                        <a14:foregroundMark x1="81400" y1="76818" x2="81400" y2="76818"/>
                        <a14:foregroundMark x1="6600" y1="57386" x2="6600" y2="57386"/>
                        <a14:foregroundMark x1="22900" y1="39432" x2="22900" y2="39432"/>
                        <a14:foregroundMark x1="16200" y1="49886" x2="16200" y2="49886"/>
                        <a14:foregroundMark x1="20600" y1="50455" x2="20600" y2="50455"/>
                        <a14:foregroundMark x1="27500" y1="50000" x2="27500" y2="50000"/>
                        <a14:foregroundMark x1="31800" y1="49545" x2="31800" y2="49545"/>
                        <a14:foregroundMark x1="37900" y1="50568" x2="37900" y2="50568"/>
                        <a14:foregroundMark x1="43300" y1="50114" x2="43300" y2="50114"/>
                        <a14:foregroundMark x1="48800" y1="50114" x2="48800" y2="50114"/>
                      </a14:backgroundRemoval>
                    </a14:imgEffect>
                  </a14:imgLayer>
                </a14:imgProps>
              </a:ext>
              <a:ext uri="{28A0092B-C50C-407E-A947-70E740481C1C}">
                <a14:useLocalDpi xmlns:a14="http://schemas.microsoft.com/office/drawing/2010/main" val="0"/>
              </a:ext>
            </a:extLst>
          </a:blip>
          <a:srcRect/>
          <a:stretch>
            <a:fillRect/>
          </a:stretch>
        </p:blipFill>
        <p:spPr bwMode="auto">
          <a:xfrm>
            <a:off x="3512777" y="343367"/>
            <a:ext cx="2442678" cy="2149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266735"/>
      </p:ext>
    </p:extLst>
  </p:cSld>
  <p:clrMapOvr>
    <a:masterClrMapping/>
  </p:clrMapOvr>
  <p:transition spd="slow">
    <p:push dir="u"/>
  </p:transition>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2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docProps/app.xml><?xml version="1.0" encoding="utf-8"?>
<Properties xmlns="http://schemas.openxmlformats.org/officeDocument/2006/extended-properties" xmlns:vt="http://schemas.openxmlformats.org/officeDocument/2006/docPropsVTypes">
  <Template>TM04033937[[fn=Vapor Trail]]</Template>
  <TotalTime>975</TotalTime>
  <Words>539</Words>
  <Application>Microsoft Office PowerPoint</Application>
  <PresentationFormat>Widescreen</PresentationFormat>
  <Paragraphs>70</Paragraphs>
  <Slides>7</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7</vt:i4>
      </vt:variant>
    </vt:vector>
  </HeadingPairs>
  <TitlesOfParts>
    <vt:vector size="19" baseType="lpstr">
      <vt:lpstr>arial</vt:lpstr>
      <vt:lpstr>Bookman Old Style</vt:lpstr>
      <vt:lpstr>Calibri</vt:lpstr>
      <vt:lpstr>Comic Sans MS</vt:lpstr>
      <vt:lpstr>Courier New</vt:lpstr>
      <vt:lpstr>Franklin Gothic Book</vt:lpstr>
      <vt:lpstr>Gabriola</vt:lpstr>
      <vt:lpstr>Permanent Marker</vt:lpstr>
      <vt:lpstr>Slack-Lato</vt:lpstr>
      <vt:lpstr>Wingdings</vt:lpstr>
      <vt:lpstr>1_RetrospectVTI</vt:lpstr>
      <vt:lpstr>2_RetrospectVTI</vt:lpstr>
      <vt:lpstr>SourcE-commerce</vt:lpstr>
      <vt:lpstr>“It’s one small step for the internet, one giant leap for e-commerce.”</vt:lpstr>
      <vt:lpstr>Concept</vt:lpstr>
      <vt:lpstr>Process</vt:lpstr>
      <vt:lpstr>DEMO</vt:lpstr>
      <vt:lpstr>Future Development</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SourcE-commerce</dc:title>
  <dc:creator>Jessie Ng</dc:creator>
  <cp:lastModifiedBy>Jessie Ng</cp:lastModifiedBy>
  <cp:revision>118</cp:revision>
  <dcterms:created xsi:type="dcterms:W3CDTF">2021-03-09T13:33:12Z</dcterms:created>
  <dcterms:modified xsi:type="dcterms:W3CDTF">2021-03-22T12:16:03Z</dcterms:modified>
</cp:coreProperties>
</file>

<file path=docProps/thumbnail.jpeg>
</file>